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1"/>
  </p:notesMasterIdLst>
  <p:sldIdLst>
    <p:sldId id="432" r:id="rId2"/>
    <p:sldId id="428" r:id="rId3"/>
    <p:sldId id="434" r:id="rId4"/>
    <p:sldId id="433" r:id="rId5"/>
    <p:sldId id="425" r:id="rId6"/>
    <p:sldId id="423" r:id="rId7"/>
    <p:sldId id="424" r:id="rId8"/>
    <p:sldId id="430" r:id="rId9"/>
    <p:sldId id="435" r:id="rId10"/>
    <p:sldId id="426" r:id="rId11"/>
    <p:sldId id="415" r:id="rId12"/>
    <p:sldId id="416" r:id="rId13"/>
    <p:sldId id="419" r:id="rId14"/>
    <p:sldId id="410" r:id="rId15"/>
    <p:sldId id="412" r:id="rId16"/>
    <p:sldId id="427" r:id="rId17"/>
    <p:sldId id="421" r:id="rId18"/>
    <p:sldId id="431" r:id="rId19"/>
    <p:sldId id="4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94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22" autoAdjust="0"/>
    <p:restoredTop sz="73855" autoAdjust="0"/>
  </p:normalViewPr>
  <p:slideViewPr>
    <p:cSldViewPr snapToGrid="0">
      <p:cViewPr varScale="1">
        <p:scale>
          <a:sx n="80" d="100"/>
          <a:sy n="80" d="100"/>
        </p:scale>
        <p:origin x="54" y="432"/>
      </p:cViewPr>
      <p:guideLst>
        <p:guide orient="horz" pos="2160"/>
        <p:guide pos="3840"/>
      </p:guideLst>
    </p:cSldViewPr>
  </p:slideViewPr>
  <p:notesTextViewPr>
    <p:cViewPr>
      <p:scale>
        <a:sx n="3" d="2"/>
        <a:sy n="3" d="2"/>
      </p:scale>
      <p:origin x="0" y="0"/>
    </p:cViewPr>
  </p:notesTextViewPr>
  <p:sorterViewPr>
    <p:cViewPr>
      <p:scale>
        <a:sx n="100" d="100"/>
        <a:sy n="100" d="100"/>
      </p:scale>
      <p:origin x="0" y="-272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1A26D-ECD6-47E3-8707-AD5BD0E39748}" type="datetimeFigureOut">
              <a:rPr lang="en-GB" smtClean="0"/>
              <a:t>01/06/2017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2014F-BE3B-4388-8953-6E6E6C2EA72F}" type="slidenum">
              <a:rPr lang="en-GB" smtClean="0"/>
              <a:t>‹#›</a:t>
            </a:fld>
            <a:endParaRPr lang="en-GB"/>
          </a:p>
        </p:txBody>
      </p:sp>
    </p:spTree>
    <p:extLst>
      <p:ext uri="{BB962C8B-B14F-4D97-AF65-F5344CB8AC3E}">
        <p14:creationId xmlns:p14="http://schemas.microsoft.com/office/powerpoint/2010/main" val="241733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978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https://docs.microsoft.com/en-gb/azure/storage/storage-table-design-guide</a:t>
            </a:r>
          </a:p>
          <a:p>
            <a:r>
              <a:rPr lang="en-GB" dirty="0"/>
              <a:t>https://docs.microsoft.com/en-us/azure/azure-subscription-service-limits </a:t>
            </a:r>
          </a:p>
          <a:p>
            <a:endParaRPr lang="en-GB" dirty="0"/>
          </a:p>
          <a:p>
            <a:r>
              <a:rPr lang="en-GB" dirty="0"/>
              <a:t>Up to 20,000 IOPS, entities per second, or messages per second </a:t>
            </a:r>
            <a:r>
              <a:rPr lang="en-GB"/>
              <a:t>/ account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70689-316F-4870-938E-2FD004E7DFA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672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https://docs.microsoft.com/en-us/azure/sql-database/sql-database-scale-up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70689-316F-4870-938E-2FD004E7DFA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25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062014F-BE3B-4388-8953-6E6E6C2EA72F}" type="slidenum">
              <a:rPr lang="en-GB" smtClean="0"/>
              <a:t>14</a:t>
            </a:fld>
            <a:endParaRPr lang="en-GB"/>
          </a:p>
        </p:txBody>
      </p:sp>
    </p:spTree>
    <p:extLst>
      <p:ext uri="{BB962C8B-B14F-4D97-AF65-F5344CB8AC3E}">
        <p14:creationId xmlns:p14="http://schemas.microsoft.com/office/powerpoint/2010/main" val="323404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062014F-BE3B-4388-8953-6E6E6C2EA72F}" type="slidenum">
              <a:rPr lang="en-GB" smtClean="0"/>
              <a:t>15</a:t>
            </a:fld>
            <a:endParaRPr lang="en-GB"/>
          </a:p>
        </p:txBody>
      </p:sp>
    </p:spTree>
    <p:extLst>
      <p:ext uri="{BB962C8B-B14F-4D97-AF65-F5344CB8AC3E}">
        <p14:creationId xmlns:p14="http://schemas.microsoft.com/office/powerpoint/2010/main" val="23682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Stream millions of events per second into multiple applications</a:t>
            </a:r>
          </a:p>
          <a:p>
            <a:r>
              <a:rPr lang="en-US" sz="1200" b="0" i="0" kern="1200" dirty="0">
                <a:solidFill>
                  <a:schemeClr val="tx1"/>
                </a:solidFill>
                <a:effectLst/>
                <a:latin typeface="+mn-lt"/>
                <a:ea typeface="+mn-ea"/>
                <a:cs typeface="+mn-cs"/>
              </a:rPr>
              <a:t>Event Hubs is a highly scalable publish-subscribe </a:t>
            </a:r>
            <a:r>
              <a:rPr lang="en-US" sz="1200" b="0" i="0" kern="1200" dirty="0" err="1">
                <a:solidFill>
                  <a:schemeClr val="tx1"/>
                </a:solidFill>
                <a:effectLst/>
                <a:latin typeface="+mn-lt"/>
                <a:ea typeface="+mn-ea"/>
                <a:cs typeface="+mn-cs"/>
              </a:rPr>
              <a:t>ingestor</a:t>
            </a:r>
            <a:r>
              <a:rPr lang="en-US" sz="1200" b="0" i="0" kern="1200" dirty="0">
                <a:solidFill>
                  <a:schemeClr val="tx1"/>
                </a:solidFill>
                <a:effectLst/>
                <a:latin typeface="+mn-lt"/>
                <a:ea typeface="+mn-ea"/>
                <a:cs typeface="+mn-cs"/>
              </a:rPr>
              <a:t> that can intake millions of events per second so that you can process and analyze the massive amounts of data produced by your connected devices and applications. Once collected into Event Hubs you can transform and store data using any real-time analytics provider or with batching/storage adapters.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Enable applications to process events with variable load profiles</a:t>
            </a:r>
          </a:p>
          <a:p>
            <a:r>
              <a:rPr lang="en-US" sz="1200" b="0" i="0" kern="1200" dirty="0">
                <a:solidFill>
                  <a:schemeClr val="tx1"/>
                </a:solidFill>
                <a:effectLst/>
                <a:latin typeface="+mn-lt"/>
                <a:ea typeface="+mn-ea"/>
                <a:cs typeface="+mn-cs"/>
              </a:rPr>
              <a:t>Today’s connected world is defined by big data. Big data originates from many sources such as connected cars and thermostats that produce telemetry data every few minutes, application performance counters that generate events every second or mobile apps that capture telemetry for every user’s individual action. In this connected world, you need a managed </a:t>
            </a:r>
            <a:r>
              <a:rPr lang="en-US" sz="1200" b="0" i="0" kern="1200" dirty="0" err="1">
                <a:solidFill>
                  <a:schemeClr val="tx1"/>
                </a:solidFill>
                <a:effectLst/>
                <a:latin typeface="+mn-lt"/>
                <a:ea typeface="+mn-ea"/>
                <a:cs typeface="+mn-cs"/>
              </a:rPr>
              <a:t>ingestor</a:t>
            </a:r>
            <a:r>
              <a:rPr lang="en-US" sz="1200" b="0" i="0" kern="1200" dirty="0">
                <a:solidFill>
                  <a:schemeClr val="tx1"/>
                </a:solidFill>
                <a:effectLst/>
                <a:latin typeface="+mn-lt"/>
                <a:ea typeface="+mn-ea"/>
                <a:cs typeface="+mn-cs"/>
              </a:rPr>
              <a:t> service capable of elastic scale in order to accommodate variable load profiles as well as the spikes caused by intermittent connectivity.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millions of devices across platforms</a:t>
            </a:r>
          </a:p>
          <a:p>
            <a:r>
              <a:rPr lang="en-US" sz="1200" b="0" i="0" kern="1200" dirty="0">
                <a:solidFill>
                  <a:schemeClr val="tx1"/>
                </a:solidFill>
                <a:effectLst/>
                <a:latin typeface="+mn-lt"/>
                <a:ea typeface="+mn-ea"/>
                <a:cs typeface="+mn-cs"/>
              </a:rPr>
              <a:t>The rapid proliferation of connected devices raises challenges due to the variety of platforms and protocols involved. Connecting these disparate data sources while handling the scale of the aggregate stream is a significant challenge. Event Hubs provide easy provisioning of capacity to ingest events from millions of devices while preserving event order on a per device basis. Support for AMQP and HTTP allow many platforms to work with Event Hubs. Native client libraries also exist for popular </a:t>
            </a:r>
            <a:r>
              <a:rPr lang="en-US" sz="1200" b="0" i="0" kern="1200">
                <a:solidFill>
                  <a:schemeClr val="tx1"/>
                </a:solidFill>
                <a:effectLst/>
                <a:latin typeface="+mn-lt"/>
                <a:ea typeface="+mn-ea"/>
                <a:cs typeface="+mn-cs"/>
              </a:rPr>
              <a:t>platforms.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BAD32F-C107-4F1D-97B2-E2E4C3D6F2BB}" type="slidenum">
              <a:rPr lang="en-US" smtClean="0"/>
              <a:t>17</a:t>
            </a:fld>
            <a:endParaRPr lang="en-US"/>
          </a:p>
        </p:txBody>
      </p:sp>
    </p:spTree>
    <p:extLst>
      <p:ext uri="{BB962C8B-B14F-4D97-AF65-F5344CB8AC3E}">
        <p14:creationId xmlns:p14="http://schemas.microsoft.com/office/powerpoint/2010/main" val="1959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5998"/>
            </a:lvl1pPr>
          </a:lstStyle>
          <a:p>
            <a:pPr lvl="0"/>
            <a:r>
              <a:rPr lang="en-US"/>
              <a:t>Click to edit Master title style</a:t>
            </a:r>
            <a:endParaRPr lang="en-GB"/>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p:cNvSpPr txBox="1">
            <a:spLocks noGrp="1"/>
          </p:cNvSpPr>
          <p:nvPr>
            <p:ph type="dt" sz="half" idx="7"/>
          </p:nvPr>
        </p:nvSpPr>
        <p:spPr/>
        <p:txBody>
          <a:bodyPr/>
          <a:lstStyle>
            <a:lvl1pPr defTabSz="914400">
              <a:defRPr/>
            </a:lvl1pPr>
          </a:lstStyle>
          <a:p>
            <a:fld id="{96CE17E4-D382-4980-86BE-1A3BB8D2DEF5}" type="datetime1">
              <a:rPr lang="en-US"/>
              <a:pPr/>
              <a:t>6/1/2017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A717A24-9930-44D9-AB40-15C667872EEB}" type="slidenum">
              <a:rPr/>
              <a:pPr/>
              <a:t>‹#›</a:t>
            </a:fld>
            <a:endParaRPr/>
          </a:p>
        </p:txBody>
      </p:sp>
    </p:spTree>
    <p:extLst>
      <p:ext uri="{BB962C8B-B14F-4D97-AF65-F5344CB8AC3E}">
        <p14:creationId xmlns:p14="http://schemas.microsoft.com/office/powerpoint/2010/main" val="3596919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94A72909-693A-4162-8BC3-A3C5434BB173}" type="datetime1">
              <a:rPr lang="en-US"/>
              <a:pPr/>
              <a:t>6/1/2017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433237BD-81E7-4468-ABF6-BEE06A7F651E}" type="slidenum">
              <a:rPr/>
              <a:pPr/>
              <a:t>‹#›</a:t>
            </a:fld>
            <a:endParaRPr/>
          </a:p>
        </p:txBody>
      </p:sp>
    </p:spTree>
    <p:extLst>
      <p:ext uri="{BB962C8B-B14F-4D97-AF65-F5344CB8AC3E}">
        <p14:creationId xmlns:p14="http://schemas.microsoft.com/office/powerpoint/2010/main" val="397093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CD37D160-BAC5-4C59-A814-7C6D966F6FE8}" type="datetime1">
              <a:rPr lang="en-US"/>
              <a:pPr/>
              <a:t>6/1/2017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C3980A0A-D553-4790-BBA8-4490488C7515}" type="slidenum">
              <a:rPr/>
              <a:pPr/>
              <a:t>‹#›</a:t>
            </a:fld>
            <a:endParaRPr/>
          </a:p>
        </p:txBody>
      </p:sp>
    </p:spTree>
    <p:extLst>
      <p:ext uri="{BB962C8B-B14F-4D97-AF65-F5344CB8AC3E}">
        <p14:creationId xmlns:p14="http://schemas.microsoft.com/office/powerpoint/2010/main" val="4120223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3B581E"/>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2" name="Content Placeholder 11"/>
          <p:cNvSpPr>
            <a:spLocks noGrp="1"/>
          </p:cNvSpPr>
          <p:nvPr>
            <p:ph sz="quarter" idx="10"/>
          </p:nvPr>
        </p:nvSpPr>
        <p:spPr>
          <a:xfrm>
            <a:off x="620297"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2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4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6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80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326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38379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14400">
              <a:defRPr/>
            </a:lvl1pPr>
          </a:lstStyle>
          <a:p>
            <a:fld id="{8952E831-D938-48FC-A765-84290C90EDB7}" type="datetime1">
              <a:rPr lang="en-US"/>
              <a:pPr/>
              <a:t>6/1/2017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045206AB-3E25-4D6B-A4B8-AC335169FB3B}" type="slidenum">
              <a:rPr/>
              <a:pPr/>
              <a:t>‹#›</a:t>
            </a:fld>
            <a:endParaRPr/>
          </a:p>
        </p:txBody>
      </p:sp>
    </p:spTree>
    <p:extLst>
      <p:ext uri="{BB962C8B-B14F-4D97-AF65-F5344CB8AC3E}">
        <p14:creationId xmlns:p14="http://schemas.microsoft.com/office/powerpoint/2010/main" val="427210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5998"/>
            </a:lvl1pPr>
          </a:lstStyle>
          <a:p>
            <a:pPr lvl="0"/>
            <a:r>
              <a:rPr lang="en-US"/>
              <a:t>Click to edit Master title style</a:t>
            </a:r>
            <a:endParaRPr lang="en-GB"/>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14400">
              <a:defRPr/>
            </a:lvl1pPr>
          </a:lstStyle>
          <a:p>
            <a:fld id="{C51DC784-6EBD-45D0-A98E-C42A027E79B7}" type="datetime1">
              <a:rPr lang="en-US"/>
              <a:pPr/>
              <a:t>6/1/2017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E5205048-D9A4-4C7F-985B-764DF62236CE}" type="slidenum">
              <a:rPr/>
              <a:pPr/>
              <a:t>‹#›</a:t>
            </a:fld>
            <a:endParaRPr/>
          </a:p>
        </p:txBody>
      </p:sp>
    </p:spTree>
    <p:extLst>
      <p:ext uri="{BB962C8B-B14F-4D97-AF65-F5344CB8AC3E}">
        <p14:creationId xmlns:p14="http://schemas.microsoft.com/office/powerpoint/2010/main" val="52360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defTabSz="914400">
              <a:defRPr/>
            </a:lvl1pPr>
          </a:lstStyle>
          <a:p>
            <a:fld id="{BACE2EE6-0251-4194-AEB0-15C0AABD7D48}" type="datetime1">
              <a:rPr lang="en-US"/>
              <a:pPr/>
              <a:t>6/1/2017</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F78A4C3E-C9BC-4E3C-B0A1-6687AEC16079}" type="slidenum">
              <a:rPr/>
              <a:pPr/>
              <a:t>‹#›</a:t>
            </a:fld>
            <a:endParaRPr/>
          </a:p>
        </p:txBody>
      </p:sp>
    </p:spTree>
    <p:extLst>
      <p:ext uri="{BB962C8B-B14F-4D97-AF65-F5344CB8AC3E}">
        <p14:creationId xmlns:p14="http://schemas.microsoft.com/office/powerpoint/2010/main" val="264860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defTabSz="914400">
              <a:defRPr/>
            </a:lvl1pPr>
          </a:lstStyle>
          <a:p>
            <a:fld id="{02F3C95F-384F-4E36-B4E2-5F03EB788059}" type="datetime1">
              <a:rPr lang="en-US"/>
              <a:pPr/>
              <a:t>6/1/2017</a:t>
            </a:fld>
            <a:endParaRPr lang="en-GB"/>
          </a:p>
        </p:txBody>
      </p:sp>
      <p:sp>
        <p:nvSpPr>
          <p:cNvPr id="8" name="Footer Placeholder 7"/>
          <p:cNvSpPr txBox="1">
            <a:spLocks noGrp="1"/>
          </p:cNvSpPr>
          <p:nvPr>
            <p:ph type="ftr" sz="quarter" idx="9"/>
          </p:nvPr>
        </p:nvSpPr>
        <p:spPr/>
        <p:txBody>
          <a:bodyPr/>
          <a:lstStyle>
            <a:lvl1pPr defTabSz="914400">
              <a:defRPr/>
            </a:lvl1pPr>
          </a:lstStyle>
          <a:p>
            <a:endParaRPr/>
          </a:p>
        </p:txBody>
      </p:sp>
      <p:sp>
        <p:nvSpPr>
          <p:cNvPr id="9" name="Slide Number Placeholder 8"/>
          <p:cNvSpPr txBox="1">
            <a:spLocks noGrp="1"/>
          </p:cNvSpPr>
          <p:nvPr>
            <p:ph type="sldNum" sz="quarter" idx="8"/>
          </p:nvPr>
        </p:nvSpPr>
        <p:spPr/>
        <p:txBody>
          <a:bodyPr/>
          <a:lstStyle>
            <a:lvl1pPr defTabSz="914400">
              <a:defRPr/>
            </a:lvl1pPr>
          </a:lstStyle>
          <a:p>
            <a:fld id="{D6DF09A8-B9CB-4A1D-912A-FEDBDD58B773}" type="slidenum">
              <a:rPr/>
              <a:pPr/>
              <a:t>‹#›</a:t>
            </a:fld>
            <a:endParaRPr/>
          </a:p>
        </p:txBody>
      </p:sp>
    </p:spTree>
    <p:extLst>
      <p:ext uri="{BB962C8B-B14F-4D97-AF65-F5344CB8AC3E}">
        <p14:creationId xmlns:p14="http://schemas.microsoft.com/office/powerpoint/2010/main" val="158292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p:cNvSpPr txBox="1">
            <a:spLocks noGrp="1"/>
          </p:cNvSpPr>
          <p:nvPr>
            <p:ph type="dt" sz="half" idx="7"/>
          </p:nvPr>
        </p:nvSpPr>
        <p:spPr/>
        <p:txBody>
          <a:bodyPr/>
          <a:lstStyle>
            <a:lvl1pPr defTabSz="914400">
              <a:defRPr/>
            </a:lvl1pPr>
          </a:lstStyle>
          <a:p>
            <a:fld id="{79894F68-91BD-455C-A7A8-C4A011937994}" type="datetime1">
              <a:rPr lang="en-US"/>
              <a:pPr/>
              <a:t>6/1/2017</a:t>
            </a:fld>
            <a:endParaRPr lang="en-GB"/>
          </a:p>
        </p:txBody>
      </p:sp>
      <p:sp>
        <p:nvSpPr>
          <p:cNvPr id="4" name="Footer Placeholder 3"/>
          <p:cNvSpPr txBox="1">
            <a:spLocks noGrp="1"/>
          </p:cNvSpPr>
          <p:nvPr>
            <p:ph type="ftr" sz="quarter" idx="9"/>
          </p:nvPr>
        </p:nvSpPr>
        <p:spPr/>
        <p:txBody>
          <a:bodyPr/>
          <a:lstStyle>
            <a:lvl1pPr defTabSz="914400">
              <a:defRPr/>
            </a:lvl1pPr>
          </a:lstStyle>
          <a:p>
            <a:endParaRPr/>
          </a:p>
        </p:txBody>
      </p:sp>
      <p:sp>
        <p:nvSpPr>
          <p:cNvPr id="5" name="Slide Number Placeholder 4"/>
          <p:cNvSpPr txBox="1">
            <a:spLocks noGrp="1"/>
          </p:cNvSpPr>
          <p:nvPr>
            <p:ph type="sldNum" sz="quarter" idx="8"/>
          </p:nvPr>
        </p:nvSpPr>
        <p:spPr/>
        <p:txBody>
          <a:bodyPr/>
          <a:lstStyle>
            <a:lvl1pPr defTabSz="914400">
              <a:defRPr/>
            </a:lvl1pPr>
          </a:lstStyle>
          <a:p>
            <a:fld id="{238B2F3B-88DD-42CF-BA82-5CCD2DE4EC8D}" type="slidenum">
              <a:rPr/>
              <a:pPr/>
              <a:t>‹#›</a:t>
            </a:fld>
            <a:endParaRPr/>
          </a:p>
        </p:txBody>
      </p:sp>
    </p:spTree>
    <p:extLst>
      <p:ext uri="{BB962C8B-B14F-4D97-AF65-F5344CB8AC3E}">
        <p14:creationId xmlns:p14="http://schemas.microsoft.com/office/powerpoint/2010/main" val="2347226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defTabSz="914400">
              <a:defRPr/>
            </a:lvl1pPr>
          </a:lstStyle>
          <a:p>
            <a:fld id="{4F74B511-3659-4E40-9BD4-D6C8FDE26A08}" type="datetime1">
              <a:rPr lang="en-US"/>
              <a:pPr/>
              <a:t>6/1/2017</a:t>
            </a:fld>
            <a:endParaRPr lang="en-GB"/>
          </a:p>
        </p:txBody>
      </p:sp>
      <p:sp>
        <p:nvSpPr>
          <p:cNvPr id="3" name="Footer Placeholder 2"/>
          <p:cNvSpPr txBox="1">
            <a:spLocks noGrp="1"/>
          </p:cNvSpPr>
          <p:nvPr>
            <p:ph type="ftr" sz="quarter" idx="9"/>
          </p:nvPr>
        </p:nvSpPr>
        <p:spPr/>
        <p:txBody>
          <a:bodyPr/>
          <a:lstStyle>
            <a:lvl1pPr defTabSz="914400">
              <a:defRPr/>
            </a:lvl1pPr>
          </a:lstStyle>
          <a:p>
            <a:endParaRPr/>
          </a:p>
        </p:txBody>
      </p:sp>
      <p:sp>
        <p:nvSpPr>
          <p:cNvPr id="4" name="Slide Number Placeholder 3"/>
          <p:cNvSpPr txBox="1">
            <a:spLocks noGrp="1"/>
          </p:cNvSpPr>
          <p:nvPr>
            <p:ph type="sldNum" sz="quarter" idx="8"/>
          </p:nvPr>
        </p:nvSpPr>
        <p:spPr/>
        <p:txBody>
          <a:bodyPr/>
          <a:lstStyle>
            <a:lvl1pPr defTabSz="914400">
              <a:defRPr/>
            </a:lvl1pPr>
          </a:lstStyle>
          <a:p>
            <a:fld id="{0C4E26F1-D4FB-498F-8676-1D6C84472837}" type="slidenum">
              <a:rPr/>
              <a:pPr/>
              <a:t>‹#›</a:t>
            </a:fld>
            <a:endParaRPr/>
          </a:p>
        </p:txBody>
      </p:sp>
    </p:spTree>
    <p:extLst>
      <p:ext uri="{BB962C8B-B14F-4D97-AF65-F5344CB8AC3E}">
        <p14:creationId xmlns:p14="http://schemas.microsoft.com/office/powerpoint/2010/main" val="201437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3E5D0D06-6B71-49C4-A181-55AEC8D23C9B}" type="datetime1">
              <a:rPr lang="en-US"/>
              <a:pPr/>
              <a:t>6/1/2017</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3C94295E-ED6A-4E0F-A2F9-59D23F97D9F8}" type="slidenum">
              <a:rPr/>
              <a:pPr/>
              <a:t>‹#›</a:t>
            </a:fld>
            <a:endParaRPr/>
          </a:p>
        </p:txBody>
      </p:sp>
    </p:spTree>
    <p:extLst>
      <p:ext uri="{BB962C8B-B14F-4D97-AF65-F5344CB8AC3E}">
        <p14:creationId xmlns:p14="http://schemas.microsoft.com/office/powerpoint/2010/main" val="3773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14400">
              <a:defRPr/>
            </a:lvl1pPr>
          </a:lstStyle>
          <a:p>
            <a:fld id="{1D1C8FBD-F419-44FD-95C2-B8CFA905B496}" type="datetime1">
              <a:rPr lang="en-US"/>
              <a:pPr/>
              <a:t>6/1/2017</a:t>
            </a:fld>
            <a:endParaRPr lang="en-GB"/>
          </a:p>
        </p:txBody>
      </p:sp>
      <p:sp>
        <p:nvSpPr>
          <p:cNvPr id="6" name="Footer Placeholder 5"/>
          <p:cNvSpPr txBox="1">
            <a:spLocks noGrp="1"/>
          </p:cNvSpPr>
          <p:nvPr>
            <p:ph type="ftr" sz="quarter" idx="9"/>
          </p:nvPr>
        </p:nvSpPr>
        <p:spPr/>
        <p:txBody>
          <a:bodyPr/>
          <a:lstStyle>
            <a:lvl1pPr defTabSz="914400">
              <a:defRPr/>
            </a:lvl1pPr>
          </a:lstStyle>
          <a:p>
            <a:endParaRPr/>
          </a:p>
        </p:txBody>
      </p:sp>
      <p:sp>
        <p:nvSpPr>
          <p:cNvPr id="7" name="Slide Number Placeholder 6"/>
          <p:cNvSpPr txBox="1">
            <a:spLocks noGrp="1"/>
          </p:cNvSpPr>
          <p:nvPr>
            <p:ph type="sldNum" sz="quarter" idx="8"/>
          </p:nvPr>
        </p:nvSpPr>
        <p:spPr/>
        <p:txBody>
          <a:bodyPr/>
          <a:lstStyle>
            <a:lvl1pPr defTabSz="914400">
              <a:defRPr/>
            </a:lvl1pPr>
          </a:lstStyle>
          <a:p>
            <a:fld id="{2CC65989-6D15-455A-9464-C931D0779FB7}" type="slidenum">
              <a:rPr/>
              <a:pPr/>
              <a:t>‹#›</a:t>
            </a:fld>
            <a:endParaRPr/>
          </a:p>
        </p:txBody>
      </p:sp>
    </p:spTree>
    <p:extLst>
      <p:ext uri="{BB962C8B-B14F-4D97-AF65-F5344CB8AC3E}">
        <p14:creationId xmlns:p14="http://schemas.microsoft.com/office/powerpoint/2010/main" val="369915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lstStyle/>
          <a:p>
            <a:pPr lvl="0"/>
            <a:r>
              <a:rPr lang="en-US"/>
              <a:t>Click to edit Master title style</a:t>
            </a:r>
            <a:endParaRPr lang="en-GB"/>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lstStyle>
            <a:lvl1pPr marL="0" marR="0" lvl="0" indent="0" algn="l" defTabSz="914226"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fld id="{89D99766-3585-4D69-9F36-A75FB144DDB3}" type="datetime1">
              <a:rPr lang="en-US" smtClean="0"/>
              <a:pPr/>
              <a:t>6/1/2017</a:t>
            </a:fld>
            <a:endParaRPr lang="en-GB"/>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lstStyle>
            <a:lvl1pPr marL="0" marR="0" lvl="0" indent="0" algn="ct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endParaRPr/>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lstStyle>
            <a:lvl1pPr marL="0" marR="0" lvl="0" indent="0" algn="r" defTabSz="914226"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fld id="{0EFE5B4A-3FB0-4BB8-A23F-EFC31214581E}" type="slidenum">
              <a:rPr smtClean="0"/>
              <a:pPr/>
              <a:t>‹#›</a:t>
            </a:fld>
            <a:endParaRPr/>
          </a:p>
        </p:txBody>
      </p:sp>
    </p:spTree>
    <p:extLst>
      <p:ext uri="{BB962C8B-B14F-4D97-AF65-F5344CB8AC3E}">
        <p14:creationId xmlns:p14="http://schemas.microsoft.com/office/powerpoint/2010/main" val="7726199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txStyles>
    <p:titleStyle>
      <a:lvl1pPr marL="0" marR="0" lvl="0" indent="0" algn="l" defTabSz="914226"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554" marR="0" lvl="0" indent="-228554" algn="l" defTabSz="914226"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671" marR="0" lvl="1" indent="-228554" algn="l" defTabSz="914226"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2780" marR="0" lvl="2" indent="-228554" algn="l" defTabSz="914226"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599889" marR="0" lvl="3"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006" marR="0" lvl="4" indent="-228554" algn="l" defTabSz="914226"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svg"/><Relationship Id="rId7"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
        <p:nvSpPr>
          <p:cNvPr id="3" name="Title 2"/>
          <p:cNvSpPr txBox="1">
            <a:spLocks/>
          </p:cNvSpPr>
          <p:nvPr/>
        </p:nvSpPr>
        <p:spPr>
          <a:xfrm>
            <a:off x="0" y="4355511"/>
            <a:ext cx="4670323" cy="2132892"/>
          </a:xfrm>
          <a:prstGeom prst="rect">
            <a:avLst/>
          </a:prstGeom>
          <a:solidFill>
            <a:schemeClr val="accent1">
              <a:alpha val="98000"/>
            </a:schemeClr>
          </a:solidFill>
        </p:spPr>
        <p:txBody>
          <a:bodyPr vert="horz" wrap="square" lIns="137160" tIns="109728" rIns="137160" bIns="109728" rtlCol="0" anchor="t" anchorCtr="0">
            <a:sp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3600" b="0" dirty="0">
                <a:solidFill>
                  <a:schemeClr val="tx1"/>
                </a:solidFill>
                <a:latin typeface="Segoe UI Light" panose="020B0502040204020203" pitchFamily="34" charset="0"/>
                <a:cs typeface="Segoe UI Light" panose="020B0502040204020203" pitchFamily="34" charset="0"/>
              </a:rPr>
              <a:t>Microsoft Azure Services Overview</a:t>
            </a:r>
          </a:p>
          <a:p>
            <a:endParaRPr lang="en-GB" sz="1800" b="0" dirty="0">
              <a:solidFill>
                <a:schemeClr val="tx1"/>
              </a:solidFill>
              <a:latin typeface="Segoe UI Light" panose="020B0502040204020203" pitchFamily="34" charset="0"/>
              <a:cs typeface="Segoe UI Light" panose="020B0502040204020203" pitchFamily="34" charset="0"/>
            </a:endParaRPr>
          </a:p>
          <a:p>
            <a:r>
              <a:rPr lang="en-GB" sz="2400" b="0" dirty="0">
                <a:solidFill>
                  <a:schemeClr val="tx1"/>
                </a:solidFill>
                <a:latin typeface="Segoe UI Light" panose="020B0502040204020203" pitchFamily="34" charset="0"/>
                <a:cs typeface="Segoe UI Light" panose="020B0502040204020203" pitchFamily="34" charset="0"/>
              </a:rPr>
              <a:t>David.Gristwood@microsoft.com</a:t>
            </a:r>
          </a:p>
          <a:p>
            <a:r>
              <a:rPr lang="en-GB" sz="2400" b="0" dirty="0">
                <a:solidFill>
                  <a:schemeClr val="tx1"/>
                </a:solidFill>
                <a:latin typeface="Segoe UI Light" panose="020B0502040204020203" pitchFamily="34" charset="0"/>
                <a:cs typeface="Segoe UI Light" panose="020B0502040204020203" pitchFamily="34" charset="0"/>
              </a:rPr>
              <a:t>@</a:t>
            </a:r>
            <a:r>
              <a:rPr lang="en-GB" sz="2400" b="0" dirty="0" err="1">
                <a:solidFill>
                  <a:schemeClr val="tx1"/>
                </a:solidFill>
                <a:latin typeface="Segoe UI Light" panose="020B0502040204020203" pitchFamily="34" charset="0"/>
                <a:cs typeface="Segoe UI Light" panose="020B0502040204020203" pitchFamily="34" charset="0"/>
              </a:rPr>
              <a:t>ScroffTheBad</a:t>
            </a:r>
            <a:endParaRPr lang="en-GB" sz="2400" b="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279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Data</a:t>
            </a:r>
          </a:p>
        </p:txBody>
      </p:sp>
      <p:pic>
        <p:nvPicPr>
          <p:cNvPr id="4" name="Picture 3"/>
          <p:cNvPicPr>
            <a:picLocks noChangeAspect="1"/>
          </p:cNvPicPr>
          <p:nvPr/>
        </p:nvPicPr>
        <p:blipFill>
          <a:blip r:embed="rId2"/>
          <a:stretch>
            <a:fillRect/>
          </a:stretch>
        </p:blipFill>
        <p:spPr>
          <a:xfrm>
            <a:off x="9386999" y="2830228"/>
            <a:ext cx="1227702" cy="1227702"/>
          </a:xfrm>
          <a:prstGeom prst="rect">
            <a:avLst/>
          </a:prstGeom>
        </p:spPr>
      </p:pic>
      <p:pic>
        <p:nvPicPr>
          <p:cNvPr id="5" name="Picture 4"/>
          <p:cNvPicPr>
            <a:picLocks noChangeAspect="1"/>
          </p:cNvPicPr>
          <p:nvPr/>
        </p:nvPicPr>
        <p:blipFill>
          <a:blip r:embed="rId3"/>
          <a:stretch>
            <a:fillRect/>
          </a:stretch>
        </p:blipFill>
        <p:spPr>
          <a:xfrm>
            <a:off x="5914704" y="2820659"/>
            <a:ext cx="1094508" cy="1094508"/>
          </a:xfrm>
          <a:prstGeom prst="rect">
            <a:avLst/>
          </a:prstGeom>
        </p:spPr>
      </p:pic>
      <p:cxnSp>
        <p:nvCxnSpPr>
          <p:cNvPr id="8" name="Straight Connector 7"/>
          <p:cNvCxnSpPr/>
          <p:nvPr/>
        </p:nvCxnSpPr>
        <p:spPr>
          <a:xfrm>
            <a:off x="8184251" y="2384994"/>
            <a:ext cx="27709" cy="2251363"/>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9206" y="1430887"/>
            <a:ext cx="2737416" cy="892552"/>
          </a:xfrm>
          <a:prstGeom prst="rect">
            <a:avLst/>
          </a:prstGeom>
          <a:noFill/>
        </p:spPr>
        <p:txBody>
          <a:bodyPr wrap="none" rtlCol="0">
            <a:spAutoFit/>
          </a:bodyPr>
          <a:lstStyle/>
          <a:p>
            <a:r>
              <a:rPr lang="en-GB" b="1" dirty="0"/>
              <a:t>Machine derived data</a:t>
            </a:r>
          </a:p>
          <a:p>
            <a:r>
              <a:rPr lang="en-GB" sz="1600" dirty="0"/>
              <a:t>(telemetry, sensor, movement,</a:t>
            </a:r>
          </a:p>
          <a:p>
            <a:r>
              <a:rPr lang="en-GB" sz="1600" dirty="0"/>
              <a:t>GPS, etc)</a:t>
            </a:r>
          </a:p>
        </p:txBody>
      </p:sp>
      <p:sp>
        <p:nvSpPr>
          <p:cNvPr id="10" name="Rectangle 9"/>
          <p:cNvSpPr/>
          <p:nvPr/>
        </p:nvSpPr>
        <p:spPr>
          <a:xfrm>
            <a:off x="4263872" y="1430886"/>
            <a:ext cx="3332859" cy="861774"/>
          </a:xfrm>
          <a:prstGeom prst="rect">
            <a:avLst/>
          </a:prstGeom>
        </p:spPr>
        <p:txBody>
          <a:bodyPr wrap="square">
            <a:spAutoFit/>
          </a:bodyPr>
          <a:lstStyle/>
          <a:p>
            <a:pPr algn="r"/>
            <a:r>
              <a:rPr lang="en-GB" b="1" dirty="0"/>
              <a:t>Human derived data </a:t>
            </a:r>
          </a:p>
          <a:p>
            <a:pPr algn="r"/>
            <a:r>
              <a:rPr lang="en-GB" sz="1600" dirty="0"/>
              <a:t>(sales, orders, parts, invoices, inventory, etc)</a:t>
            </a:r>
          </a:p>
        </p:txBody>
      </p:sp>
      <p:sp>
        <p:nvSpPr>
          <p:cNvPr id="11" name="Rectangle 10"/>
          <p:cNvSpPr/>
          <p:nvPr/>
        </p:nvSpPr>
        <p:spPr>
          <a:xfrm>
            <a:off x="4504146" y="4636357"/>
            <a:ext cx="2898842" cy="584775"/>
          </a:xfrm>
          <a:prstGeom prst="rect">
            <a:avLst/>
          </a:prstGeom>
        </p:spPr>
        <p:txBody>
          <a:bodyPr wrap="square">
            <a:spAutoFit/>
          </a:bodyPr>
          <a:lstStyle/>
          <a:p>
            <a:pPr algn="r"/>
            <a:r>
              <a:rPr lang="en-GB" sz="1600" dirty="0"/>
              <a:t>Transactional integrity, relational, etc.</a:t>
            </a:r>
          </a:p>
        </p:txBody>
      </p:sp>
      <p:sp>
        <p:nvSpPr>
          <p:cNvPr id="12" name="Rectangle 11"/>
          <p:cNvSpPr/>
          <p:nvPr/>
        </p:nvSpPr>
        <p:spPr>
          <a:xfrm>
            <a:off x="8801752" y="4640062"/>
            <a:ext cx="2898842" cy="584775"/>
          </a:xfrm>
          <a:prstGeom prst="rect">
            <a:avLst/>
          </a:prstGeom>
        </p:spPr>
        <p:txBody>
          <a:bodyPr wrap="square">
            <a:spAutoFit/>
          </a:bodyPr>
          <a:lstStyle/>
          <a:p>
            <a:r>
              <a:rPr lang="en-GB" sz="1600" dirty="0"/>
              <a:t>Stand alone, variable quality, distributed, etc.</a:t>
            </a:r>
          </a:p>
        </p:txBody>
      </p:sp>
    </p:spTree>
    <p:extLst>
      <p:ext uri="{BB962C8B-B14F-4D97-AF65-F5344CB8AC3E}">
        <p14:creationId xmlns:p14="http://schemas.microsoft.com/office/powerpoint/2010/main" val="417289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21" y="0"/>
            <a:ext cx="11004479" cy="1419642"/>
          </a:xfrm>
        </p:spPr>
        <p:txBody>
          <a:bodyPr/>
          <a:lstStyle/>
          <a:p>
            <a:pPr algn="ctr"/>
            <a:r>
              <a:rPr lang="en-GB" dirty="0">
                <a:solidFill>
                  <a:srgbClr val="0070C0"/>
                </a:solidFill>
              </a:rPr>
              <a:t>Azure Storage</a:t>
            </a:r>
          </a:p>
        </p:txBody>
      </p:sp>
      <p:sp>
        <p:nvSpPr>
          <p:cNvPr id="4" name="Rectangle 3"/>
          <p:cNvSpPr/>
          <p:nvPr/>
        </p:nvSpPr>
        <p:spPr>
          <a:xfrm>
            <a:off x="627529" y="1006199"/>
            <a:ext cx="111765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F0"/>
                </a:solidFill>
                <a:effectLst/>
                <a:uLnTx/>
                <a:uFillTx/>
                <a:latin typeface="Calibri"/>
                <a:ea typeface="+mn-ea"/>
                <a:cs typeface="+mn-cs"/>
              </a:rPr>
              <a:t>Cloud storage solution for </a:t>
            </a:r>
            <a:r>
              <a:rPr kumimoji="0" lang="en-GB" sz="1800" b="1" i="1" u="none" strike="noStrike" kern="1200" cap="none" spc="0" normalizeH="0" baseline="0" noProof="0" dirty="0">
                <a:ln>
                  <a:noFill/>
                </a:ln>
                <a:solidFill>
                  <a:srgbClr val="00B0F0"/>
                </a:solidFill>
                <a:effectLst/>
                <a:uLnTx/>
                <a:uFillTx/>
                <a:latin typeface="Calibri"/>
                <a:ea typeface="+mn-ea"/>
                <a:cs typeface="+mn-cs"/>
              </a:rPr>
              <a:t>modern</a:t>
            </a:r>
            <a:r>
              <a:rPr kumimoji="0" lang="en-GB" sz="1800" b="0" i="1" u="none" strike="noStrike" kern="1200" cap="none" spc="0" normalizeH="0" baseline="0" noProof="0" dirty="0">
                <a:ln>
                  <a:noFill/>
                </a:ln>
                <a:solidFill>
                  <a:srgbClr val="00B0F0"/>
                </a:solidFill>
                <a:effectLst/>
                <a:uLnTx/>
                <a:uFillTx/>
                <a:latin typeface="Calibri"/>
                <a:ea typeface="+mn-ea"/>
                <a:cs typeface="+mn-cs"/>
              </a:rPr>
              <a:t> applications that rely on durability, availability, and scalability</a:t>
            </a:r>
          </a:p>
        </p:txBody>
      </p:sp>
      <p:sp>
        <p:nvSpPr>
          <p:cNvPr id="12" name="Rectangle 11"/>
          <p:cNvSpPr/>
          <p:nvPr/>
        </p:nvSpPr>
        <p:spPr>
          <a:xfrm>
            <a:off x="251658" y="1557640"/>
            <a:ext cx="6632221" cy="4985980"/>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Massively scalable, highly available data store for hundreds of terabytes of data</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chemeClr val="bg1">
                    <a:lumMod val="65000"/>
                  </a:schemeClr>
                </a:solidFill>
                <a:effectLst/>
                <a:uLnTx/>
                <a:uFillTx/>
                <a:latin typeface="Calibri"/>
                <a:ea typeface="+mn-ea"/>
                <a:cs typeface="+mn-cs"/>
              </a:rPr>
              <a:t>Used by Skype, Office 365, Xbox, OneDrive,…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Never loose your data - locally redundant through to read-access geo-redundant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C000"/>
                </a:solidFill>
                <a:effectLst/>
                <a:uLnTx/>
                <a:uFillTx/>
                <a:latin typeface="Calibri"/>
                <a:ea typeface="+mn-ea"/>
                <a:cs typeface="+mn-cs"/>
              </a:rPr>
              <a:t>Hot</a:t>
            </a: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 (normal) and </a:t>
            </a:r>
            <a:r>
              <a:rPr kumimoji="0" lang="en-GB" sz="2400" b="0" i="0" u="none" strike="noStrike" kern="1200" cap="none" spc="0" normalizeH="0" baseline="0" noProof="0" dirty="0">
                <a:ln>
                  <a:noFill/>
                </a:ln>
                <a:solidFill>
                  <a:srgbClr val="00B0F0"/>
                </a:solidFill>
                <a:effectLst/>
                <a:uLnTx/>
                <a:uFillTx/>
                <a:latin typeface="Calibri"/>
                <a:ea typeface="+mn-ea"/>
                <a:cs typeface="+mn-cs"/>
              </a:rPr>
              <a:t>Cool</a:t>
            </a: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 (</a:t>
            </a:r>
            <a:r>
              <a:rPr kumimoji="0" lang="en-US" sz="2400" b="0" i="0" u="none" strike="noStrike" kern="1200" cap="none" spc="0" normalizeH="0" baseline="0" noProof="0" dirty="0">
                <a:ln>
                  <a:noFill/>
                </a:ln>
                <a:solidFill>
                  <a:schemeClr val="bg1">
                    <a:lumMod val="65000"/>
                  </a:schemeClr>
                </a:solidFill>
                <a:effectLst/>
                <a:uLnTx/>
                <a:uFillTx/>
                <a:latin typeface="Calibri"/>
                <a:ea typeface="+mn-ea"/>
                <a:cs typeface="+mn-cs"/>
              </a:rPr>
              <a:t>archive) </a:t>
            </a: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blobs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Encryption at rest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Pay for what you use	</a:t>
            </a:r>
          </a:p>
          <a:p>
            <a:pPr marL="285750" indent="-285750">
              <a:lnSpc>
                <a:spcPct val="150000"/>
              </a:lnSpc>
              <a:buFont typeface="Arial" panose="020B0604020202020204" pitchFamily="34" charset="0"/>
              <a:buChar char="•"/>
              <a:defRPr/>
            </a:pPr>
            <a:r>
              <a:rPr kumimoji="0" lang="en-GB" sz="2400" b="0" i="0" u="none" strike="noStrike" kern="1200" cap="none" spc="0" normalizeH="0" baseline="0" noProof="0" dirty="0">
                <a:ln>
                  <a:noFill/>
                </a:ln>
                <a:solidFill>
                  <a:schemeClr val="bg1">
                    <a:lumMod val="65000"/>
                  </a:schemeClr>
                </a:solidFill>
                <a:effectLst/>
                <a:uLnTx/>
                <a:uFillTx/>
                <a:latin typeface="Calibri"/>
                <a:ea typeface="+mn-ea"/>
                <a:cs typeface="+mn-cs"/>
              </a:rPr>
              <a:t>Starts from $0.02 per GB per month</a:t>
            </a:r>
          </a:p>
        </p:txBody>
      </p:sp>
      <p:sp>
        <p:nvSpPr>
          <p:cNvPr id="6" name="Rectangle 5"/>
          <p:cNvSpPr/>
          <p:nvPr/>
        </p:nvSpPr>
        <p:spPr bwMode="auto">
          <a:xfrm>
            <a:off x="7206343" y="2115086"/>
            <a:ext cx="1548331" cy="23317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document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7" name="Rectangle 6"/>
          <p:cNvSpPr/>
          <p:nvPr/>
        </p:nvSpPr>
        <p:spPr bwMode="auto">
          <a:xfrm>
            <a:off x="10358970" y="2115086"/>
            <a:ext cx="1548331" cy="23317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8" name="Rectangle 7"/>
          <p:cNvSpPr/>
          <p:nvPr/>
        </p:nvSpPr>
        <p:spPr bwMode="auto">
          <a:xfrm>
            <a:off x="8782656" y="2115086"/>
            <a:ext cx="1548331" cy="23317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p:cNvGrpSpPr/>
          <p:nvPr/>
        </p:nvGrpSpPr>
        <p:grpSpPr>
          <a:xfrm>
            <a:off x="7562933" y="5116286"/>
            <a:ext cx="3563923" cy="1362988"/>
            <a:chOff x="7562933" y="5116286"/>
            <a:chExt cx="3563923" cy="1362988"/>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933" y="5116286"/>
              <a:ext cx="3563923" cy="1362988"/>
            </a:xfrm>
            <a:prstGeom prst="rect">
              <a:avLst/>
            </a:prstGeom>
          </p:spPr>
        </p:pic>
        <p:sp>
          <p:nvSpPr>
            <p:cNvPr id="5" name="Rectangle 4"/>
            <p:cNvSpPr/>
            <p:nvPr/>
          </p:nvSpPr>
          <p:spPr>
            <a:xfrm>
              <a:off x="9639299" y="6310545"/>
              <a:ext cx="424543" cy="168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89947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363200" cy="986493"/>
          </a:xfrm>
        </p:spPr>
        <p:txBody>
          <a:bodyPr/>
          <a:lstStyle/>
          <a:p>
            <a:pPr algn="ctr"/>
            <a:r>
              <a:rPr lang="en-GB" dirty="0">
                <a:solidFill>
                  <a:srgbClr val="00B0F0"/>
                </a:solidFill>
              </a:rPr>
              <a:t>SQL Database</a:t>
            </a:r>
          </a:p>
        </p:txBody>
      </p:sp>
      <p:sp>
        <p:nvSpPr>
          <p:cNvPr id="3" name="Content Placeholder 2"/>
          <p:cNvSpPr>
            <a:spLocks noGrp="1"/>
          </p:cNvSpPr>
          <p:nvPr>
            <p:ph idx="1"/>
          </p:nvPr>
        </p:nvSpPr>
        <p:spPr>
          <a:xfrm>
            <a:off x="1366232" y="1686602"/>
            <a:ext cx="7228640" cy="3995551"/>
          </a:xfrm>
        </p:spPr>
        <p:txBody>
          <a:bodyPr>
            <a:noAutofit/>
          </a:bodyPr>
          <a:lstStyle/>
          <a:p>
            <a:r>
              <a:rPr lang="en-GB" sz="2400" dirty="0">
                <a:solidFill>
                  <a:schemeClr val="bg1">
                    <a:lumMod val="50000"/>
                  </a:schemeClr>
                </a:solidFill>
              </a:rPr>
              <a:t>“Database as a service”</a:t>
            </a:r>
          </a:p>
          <a:p>
            <a:pPr lvl="1"/>
            <a:r>
              <a:rPr lang="en-GB" sz="2000" dirty="0">
                <a:solidFill>
                  <a:schemeClr val="bg1">
                    <a:lumMod val="50000"/>
                  </a:schemeClr>
                </a:solidFill>
              </a:rPr>
              <a:t>Highly compatible SQL Sever engine</a:t>
            </a:r>
          </a:p>
          <a:p>
            <a:r>
              <a:rPr lang="en-GB" sz="2400" dirty="0">
                <a:solidFill>
                  <a:schemeClr val="bg1">
                    <a:lumMod val="50000"/>
                  </a:schemeClr>
                </a:solidFill>
              </a:rPr>
              <a:t>Scale performance on the fly, without app downtime via service tiers</a:t>
            </a:r>
          </a:p>
          <a:p>
            <a:pPr lvl="1"/>
            <a:r>
              <a:rPr lang="en-GB" sz="1800" dirty="0">
                <a:solidFill>
                  <a:schemeClr val="bg1">
                    <a:lumMod val="50000"/>
                  </a:schemeClr>
                </a:solidFill>
              </a:rPr>
              <a:t>Basic: 2 GB max size, 30 sessions </a:t>
            </a:r>
          </a:p>
          <a:p>
            <a:pPr lvl="1"/>
            <a:r>
              <a:rPr lang="en-GB" sz="1800" dirty="0">
                <a:solidFill>
                  <a:schemeClr val="bg1">
                    <a:lumMod val="50000"/>
                  </a:schemeClr>
                </a:solidFill>
              </a:rPr>
              <a:t>Standard: 250 GB max size, 200 sessions </a:t>
            </a:r>
          </a:p>
          <a:p>
            <a:pPr lvl="1"/>
            <a:r>
              <a:rPr lang="en-GB" sz="1800" dirty="0">
                <a:solidFill>
                  <a:schemeClr val="bg1">
                    <a:lumMod val="50000"/>
                  </a:schemeClr>
                </a:solidFill>
              </a:rPr>
              <a:t>Premium: 4TB max size, 400 sessions </a:t>
            </a:r>
          </a:p>
          <a:p>
            <a:r>
              <a:rPr lang="en-GB" sz="2400" dirty="0">
                <a:solidFill>
                  <a:schemeClr val="bg1">
                    <a:lumMod val="50000"/>
                  </a:schemeClr>
                </a:solidFill>
              </a:rPr>
              <a:t>Database Transaction Units (DTUs) workload</a:t>
            </a:r>
          </a:p>
          <a:p>
            <a:r>
              <a:rPr lang="en-GB" sz="2400" dirty="0">
                <a:solidFill>
                  <a:schemeClr val="bg1">
                    <a:lumMod val="50000"/>
                  </a:schemeClr>
                </a:solidFill>
              </a:rPr>
              <a:t>Point in time restore, Active Geo-Replication</a:t>
            </a:r>
          </a:p>
          <a:p>
            <a:r>
              <a:rPr lang="en-GB" sz="2400" dirty="0">
                <a:solidFill>
                  <a:schemeClr val="bg1">
                    <a:lumMod val="50000"/>
                  </a:schemeClr>
                </a:solidFill>
              </a:rPr>
              <a:t>New Azure Database Migration Service</a:t>
            </a:r>
          </a:p>
          <a:p>
            <a:r>
              <a:rPr lang="en-GB" sz="2400" dirty="0">
                <a:solidFill>
                  <a:schemeClr val="bg1">
                    <a:lumMod val="50000"/>
                  </a:schemeClr>
                </a:solidFill>
              </a:rPr>
              <a:t>PostgreSQL as a Service</a:t>
            </a:r>
          </a:p>
          <a:p>
            <a:r>
              <a:rPr lang="en-GB" sz="2400" dirty="0">
                <a:solidFill>
                  <a:schemeClr val="bg1">
                    <a:lumMod val="50000"/>
                  </a:schemeClr>
                </a:solidFill>
              </a:rPr>
              <a:t>MySQL as a Service</a:t>
            </a:r>
            <a:endParaRPr lang="en-GB" dirty="0">
              <a:solidFill>
                <a:schemeClr val="bg1">
                  <a:lumMod val="50000"/>
                </a:schemeClr>
              </a:solidFill>
            </a:endParaRPr>
          </a:p>
        </p:txBody>
      </p:sp>
      <p:sp>
        <p:nvSpPr>
          <p:cNvPr id="4" name="Rectangle 3"/>
          <p:cNvSpPr/>
          <p:nvPr/>
        </p:nvSpPr>
        <p:spPr>
          <a:xfrm>
            <a:off x="349003" y="902174"/>
            <a:ext cx="1146884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F0"/>
                </a:solidFill>
                <a:effectLst/>
                <a:uLnTx/>
                <a:uFillTx/>
                <a:latin typeface="Calibri"/>
                <a:ea typeface="+mn-ea"/>
                <a:cs typeface="+mn-cs"/>
              </a:rPr>
              <a:t>Relational database service with mission-critical capabilities, delivering predictable performance, scalability with no downtime, business continuity and data protection, all with minimal administration</a:t>
            </a:r>
          </a:p>
        </p:txBody>
      </p:sp>
      <p:pic>
        <p:nvPicPr>
          <p:cNvPr id="5" name="Picture 4"/>
          <p:cNvPicPr>
            <a:picLocks noChangeAspect="1"/>
          </p:cNvPicPr>
          <p:nvPr/>
        </p:nvPicPr>
        <p:blipFill>
          <a:blip r:embed="rId3"/>
          <a:stretch>
            <a:fillRect/>
          </a:stretch>
        </p:blipFill>
        <p:spPr>
          <a:xfrm>
            <a:off x="7914290" y="1903660"/>
            <a:ext cx="3903560" cy="2409235"/>
          </a:xfrm>
          <a:prstGeom prst="rect">
            <a:avLst/>
          </a:prstGeom>
        </p:spPr>
      </p:pic>
      <p:pic>
        <p:nvPicPr>
          <p:cNvPr id="6" name="Picture 5"/>
          <p:cNvPicPr>
            <a:picLocks noChangeAspect="1"/>
          </p:cNvPicPr>
          <p:nvPr/>
        </p:nvPicPr>
        <p:blipFill>
          <a:blip r:embed="rId4"/>
          <a:stretch>
            <a:fillRect/>
          </a:stretch>
        </p:blipFill>
        <p:spPr>
          <a:xfrm>
            <a:off x="8594872" y="4499513"/>
            <a:ext cx="2808456" cy="19334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80" y="2119312"/>
            <a:ext cx="857931" cy="85793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55" y="3589141"/>
            <a:ext cx="880533" cy="84908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680" y="5355393"/>
            <a:ext cx="701930" cy="653521"/>
          </a:xfrm>
          <a:prstGeom prst="rect">
            <a:avLst/>
          </a:prstGeom>
        </p:spPr>
      </p:pic>
    </p:spTree>
    <p:extLst>
      <p:ext uri="{BB962C8B-B14F-4D97-AF65-F5344CB8AC3E}">
        <p14:creationId xmlns:p14="http://schemas.microsoft.com/office/powerpoint/2010/main" val="374876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6604" y="3248"/>
            <a:ext cx="10515600" cy="994025"/>
          </a:xfrm>
        </p:spPr>
        <p:txBody>
          <a:bodyPr/>
          <a:lstStyle/>
          <a:p>
            <a:pPr algn="ctr"/>
            <a:r>
              <a:rPr lang="en-GB" dirty="0">
                <a:solidFill>
                  <a:srgbClr val="0070C0"/>
                </a:solidFill>
              </a:rPr>
              <a:t>Azure Cosmos DB</a:t>
            </a:r>
          </a:p>
        </p:txBody>
      </p:sp>
      <p:sp>
        <p:nvSpPr>
          <p:cNvPr id="5" name="Content Placeholder 4"/>
          <p:cNvSpPr>
            <a:spLocks noGrp="1"/>
          </p:cNvSpPr>
          <p:nvPr>
            <p:ph idx="1"/>
          </p:nvPr>
        </p:nvSpPr>
        <p:spPr>
          <a:xfrm>
            <a:off x="1287074" y="1368570"/>
            <a:ext cx="7465862" cy="5271152"/>
          </a:xfrm>
        </p:spPr>
        <p:txBody>
          <a:bodyPr>
            <a:noAutofit/>
          </a:bodyPr>
          <a:lstStyle/>
          <a:p>
            <a:pPr>
              <a:lnSpc>
                <a:spcPct val="100000"/>
              </a:lnSpc>
            </a:pPr>
            <a:r>
              <a:rPr lang="en-GB" dirty="0">
                <a:solidFill>
                  <a:schemeClr val="bg1">
                    <a:lumMod val="50000"/>
                  </a:schemeClr>
                </a:solidFill>
              </a:rPr>
              <a:t>Replicate and scale data globally</a:t>
            </a:r>
          </a:p>
          <a:p>
            <a:pPr lvl="1">
              <a:lnSpc>
                <a:spcPct val="100000"/>
              </a:lnSpc>
            </a:pPr>
            <a:r>
              <a:rPr lang="en-GB" dirty="0">
                <a:solidFill>
                  <a:schemeClr val="bg1">
                    <a:lumMod val="50000"/>
                  </a:schemeClr>
                </a:solidFill>
              </a:rPr>
              <a:t>Transparent partitioning</a:t>
            </a:r>
          </a:p>
          <a:p>
            <a:pPr lvl="1">
              <a:lnSpc>
                <a:spcPct val="100000"/>
              </a:lnSpc>
            </a:pPr>
            <a:r>
              <a:rPr lang="en-GB" dirty="0">
                <a:solidFill>
                  <a:schemeClr val="bg1">
                    <a:lumMod val="50000"/>
                  </a:schemeClr>
                </a:solidFill>
              </a:rPr>
              <a:t>Replicates your data to any number of regions worldwide</a:t>
            </a:r>
          </a:p>
          <a:p>
            <a:pPr>
              <a:lnSpc>
                <a:spcPct val="100000"/>
              </a:lnSpc>
            </a:pPr>
            <a:r>
              <a:rPr lang="en-GB" dirty="0">
                <a:solidFill>
                  <a:schemeClr val="bg1">
                    <a:lumMod val="50000"/>
                  </a:schemeClr>
                </a:solidFill>
              </a:rPr>
              <a:t>APIs</a:t>
            </a:r>
          </a:p>
          <a:p>
            <a:pPr lvl="1">
              <a:lnSpc>
                <a:spcPct val="100000"/>
              </a:lnSpc>
            </a:pPr>
            <a:r>
              <a:rPr lang="en-GB" dirty="0">
                <a:solidFill>
                  <a:schemeClr val="bg1">
                    <a:lumMod val="50000"/>
                  </a:schemeClr>
                </a:solidFill>
              </a:rPr>
              <a:t>DocumentDB NoSQL, MongoDB, Premium Table storage, Gremlin Graph, Spark</a:t>
            </a:r>
          </a:p>
          <a:p>
            <a:pPr>
              <a:lnSpc>
                <a:spcPct val="100000"/>
              </a:lnSpc>
            </a:pPr>
            <a:r>
              <a:rPr lang="en-GB" dirty="0">
                <a:solidFill>
                  <a:schemeClr val="bg1">
                    <a:lumMod val="50000"/>
                  </a:schemeClr>
                </a:solidFill>
              </a:rPr>
              <a:t>Guaranteed low latency</a:t>
            </a:r>
          </a:p>
          <a:p>
            <a:pPr lvl="1">
              <a:lnSpc>
                <a:spcPct val="100000"/>
              </a:lnSpc>
            </a:pPr>
            <a:r>
              <a:rPr lang="en-GB" dirty="0">
                <a:solidFill>
                  <a:schemeClr val="bg1">
                    <a:lumMod val="50000"/>
                  </a:schemeClr>
                </a:solidFill>
              </a:rPr>
              <a:t>&lt; 10 ms on reads, &lt; 15 ms on writes </a:t>
            </a:r>
          </a:p>
          <a:p>
            <a:pPr>
              <a:lnSpc>
                <a:spcPct val="100000"/>
              </a:lnSpc>
            </a:pPr>
            <a:r>
              <a:rPr lang="en-GB" dirty="0">
                <a:solidFill>
                  <a:schemeClr val="bg1">
                    <a:lumMod val="50000"/>
                  </a:schemeClr>
                </a:solidFill>
              </a:rPr>
              <a:t>Choice of four consistency models</a:t>
            </a:r>
          </a:p>
          <a:p>
            <a:pPr lvl="1">
              <a:lnSpc>
                <a:spcPct val="100000"/>
              </a:lnSpc>
            </a:pPr>
            <a:r>
              <a:rPr lang="en-GB" b="1" dirty="0">
                <a:solidFill>
                  <a:schemeClr val="bg1">
                    <a:lumMod val="50000"/>
                  </a:schemeClr>
                </a:solidFill>
              </a:rPr>
              <a:t>Strong</a:t>
            </a:r>
            <a:r>
              <a:rPr lang="en-GB" dirty="0">
                <a:solidFill>
                  <a:schemeClr val="bg1">
                    <a:lumMod val="50000"/>
                  </a:schemeClr>
                </a:solidFill>
              </a:rPr>
              <a:t>, bounded staleness, session, &amp; </a:t>
            </a:r>
            <a:r>
              <a:rPr lang="en-GB" b="1" dirty="0">
                <a:solidFill>
                  <a:schemeClr val="bg1">
                    <a:lumMod val="50000"/>
                  </a:schemeClr>
                </a:solidFill>
              </a:rPr>
              <a:t>Eventual</a:t>
            </a:r>
          </a:p>
          <a:p>
            <a:pPr>
              <a:lnSpc>
                <a:spcPct val="100000"/>
              </a:lnSpc>
            </a:pP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38" y="1875966"/>
            <a:ext cx="997542" cy="4580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76" y="2926145"/>
            <a:ext cx="683080" cy="4910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955" y="4166117"/>
            <a:ext cx="833904" cy="50618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777" y="5569896"/>
            <a:ext cx="1057765" cy="423466"/>
          </a:xfrm>
          <a:prstGeom prst="rect">
            <a:avLst/>
          </a:prstGeom>
        </p:spPr>
      </p:pic>
      <p:sp>
        <p:nvSpPr>
          <p:cNvPr id="12" name="Rectangle 11"/>
          <p:cNvSpPr/>
          <p:nvPr/>
        </p:nvSpPr>
        <p:spPr>
          <a:xfrm>
            <a:off x="1192854" y="773990"/>
            <a:ext cx="95631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00B0F0"/>
                </a:solidFill>
                <a:latin typeface="Calibri"/>
              </a:rPr>
              <a:t>Evolution of DocumentDB, as a b</a:t>
            </a:r>
            <a:r>
              <a:rPr kumimoji="0" lang="en-GB" sz="1800" b="0" i="0" u="none" strike="noStrike" kern="1200" cap="none" spc="0" normalizeH="0" baseline="0" noProof="0" dirty="0">
                <a:ln>
                  <a:noFill/>
                </a:ln>
                <a:solidFill>
                  <a:srgbClr val="00B0F0"/>
                </a:solidFill>
                <a:effectLst/>
                <a:uLnTx/>
                <a:uFillTx/>
                <a:latin typeface="Calibri"/>
                <a:ea typeface="+mn-ea"/>
                <a:cs typeface="+mn-cs"/>
              </a:rPr>
              <a:t>lazing fast, planet-scale NoSQL store</a:t>
            </a:r>
          </a:p>
        </p:txBody>
      </p:sp>
      <p:pic>
        <p:nvPicPr>
          <p:cNvPr id="6" name="Picture 5"/>
          <p:cNvPicPr>
            <a:picLocks noChangeAspect="1"/>
          </p:cNvPicPr>
          <p:nvPr/>
        </p:nvPicPr>
        <p:blipFill>
          <a:blip r:embed="rId6"/>
          <a:stretch>
            <a:fillRect/>
          </a:stretch>
        </p:blipFill>
        <p:spPr>
          <a:xfrm>
            <a:off x="8167005" y="1299507"/>
            <a:ext cx="3317566" cy="965429"/>
          </a:xfrm>
          <a:prstGeom prst="rect">
            <a:avLst/>
          </a:prstGeom>
        </p:spPr>
      </p:pic>
      <p:pic>
        <p:nvPicPr>
          <p:cNvPr id="8" name="Picture 7"/>
          <p:cNvPicPr>
            <a:picLocks noChangeAspect="1"/>
          </p:cNvPicPr>
          <p:nvPr/>
        </p:nvPicPr>
        <p:blipFill>
          <a:blip r:embed="rId7"/>
          <a:stretch>
            <a:fillRect/>
          </a:stretch>
        </p:blipFill>
        <p:spPr>
          <a:xfrm>
            <a:off x="9274624" y="2377560"/>
            <a:ext cx="2744641" cy="1151702"/>
          </a:xfrm>
          <a:prstGeom prst="rect">
            <a:avLst/>
          </a:prstGeom>
        </p:spPr>
      </p:pic>
      <p:pic>
        <p:nvPicPr>
          <p:cNvPr id="15" name="Picture 14"/>
          <p:cNvPicPr>
            <a:picLocks noChangeAspect="1"/>
          </p:cNvPicPr>
          <p:nvPr/>
        </p:nvPicPr>
        <p:blipFill>
          <a:blip r:embed="rId8"/>
          <a:stretch>
            <a:fillRect/>
          </a:stretch>
        </p:blipFill>
        <p:spPr>
          <a:xfrm>
            <a:off x="8167005" y="4070029"/>
            <a:ext cx="1364627" cy="1923333"/>
          </a:xfrm>
          <a:prstGeom prst="rect">
            <a:avLst/>
          </a:prstGeom>
        </p:spPr>
      </p:pic>
      <p:pic>
        <p:nvPicPr>
          <p:cNvPr id="16" name="Picture 15"/>
          <p:cNvPicPr>
            <a:picLocks noChangeAspect="1"/>
          </p:cNvPicPr>
          <p:nvPr/>
        </p:nvPicPr>
        <p:blipFill>
          <a:blip r:embed="rId9"/>
          <a:stretch>
            <a:fillRect/>
          </a:stretch>
        </p:blipFill>
        <p:spPr>
          <a:xfrm>
            <a:off x="9655629" y="4080726"/>
            <a:ext cx="2282785" cy="1915391"/>
          </a:xfrm>
          <a:prstGeom prst="rect">
            <a:avLst/>
          </a:prstGeom>
        </p:spPr>
      </p:pic>
    </p:spTree>
    <p:extLst>
      <p:ext uri="{BB962C8B-B14F-4D97-AF65-F5344CB8AC3E}">
        <p14:creationId xmlns:p14="http://schemas.microsoft.com/office/powerpoint/2010/main" val="920969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3537" y="3249"/>
            <a:ext cx="10515600" cy="876950"/>
          </a:xfrm>
        </p:spPr>
        <p:txBody>
          <a:bodyPr/>
          <a:lstStyle/>
          <a:p>
            <a:pPr algn="ctr"/>
            <a:r>
              <a:rPr lang="en-GB" dirty="0">
                <a:solidFill>
                  <a:srgbClr val="0070C0"/>
                </a:solidFill>
              </a:rPr>
              <a:t>Date Lake</a:t>
            </a:r>
          </a:p>
        </p:txBody>
      </p:sp>
      <p:sp>
        <p:nvSpPr>
          <p:cNvPr id="28" name="Rectangle 27"/>
          <p:cNvSpPr/>
          <p:nvPr/>
        </p:nvSpPr>
        <p:spPr>
          <a:xfrm>
            <a:off x="83392" y="1533873"/>
            <a:ext cx="5916984" cy="4893647"/>
          </a:xfrm>
          <a:prstGeom prst="rect">
            <a:avLst/>
          </a:prstGeom>
        </p:spPr>
        <p:txBody>
          <a:bodyPr wrap="square">
            <a:spAutoFit/>
          </a:bodyPr>
          <a:lstStyle/>
          <a:p>
            <a:pPr marL="285750" indent="-285750">
              <a:buFont typeface="Arial" panose="020B0604020202020204" pitchFamily="34" charset="0"/>
              <a:buChar char="•"/>
            </a:pPr>
            <a:r>
              <a:rPr lang="en-GB" sz="2400" dirty="0">
                <a:solidFill>
                  <a:schemeClr val="bg1">
                    <a:lumMod val="50000"/>
                  </a:schemeClr>
                </a:solidFill>
              </a:rPr>
              <a:t>Unlimited storage with Petabyte file sizes</a:t>
            </a:r>
          </a:p>
          <a:p>
            <a:pPr marL="285750" indent="-285750">
              <a:buFont typeface="Arial" panose="020B0604020202020204" pitchFamily="34" charset="0"/>
              <a:buChar char="•"/>
            </a:pPr>
            <a:endParaRPr lang="en-GB" sz="2400" dirty="0">
              <a:solidFill>
                <a:schemeClr val="bg1">
                  <a:lumMod val="50000"/>
                </a:schemeClr>
              </a:solidFill>
            </a:endParaRPr>
          </a:p>
          <a:p>
            <a:pPr marL="285750" indent="-285750">
              <a:buFont typeface="Arial" panose="020B0604020202020204" pitchFamily="34" charset="0"/>
              <a:buChar char="•"/>
            </a:pPr>
            <a:r>
              <a:rPr lang="en-GB" sz="2400" dirty="0">
                <a:solidFill>
                  <a:schemeClr val="bg1">
                    <a:lumMod val="50000"/>
                  </a:schemeClr>
                </a:solidFill>
              </a:rPr>
              <a:t>No pre-defined schema</a:t>
            </a:r>
          </a:p>
          <a:p>
            <a:pPr marL="742950" lvl="1" indent="-285750">
              <a:buFont typeface="Arial" panose="020B0604020202020204" pitchFamily="34" charset="0"/>
              <a:buChar char="•"/>
            </a:pPr>
            <a:r>
              <a:rPr lang="en-GB" sz="2400" dirty="0">
                <a:solidFill>
                  <a:schemeClr val="bg1">
                    <a:lumMod val="50000"/>
                  </a:schemeClr>
                </a:solidFill>
              </a:rPr>
              <a:t>Structured, semi-structured and unstructured data in native format</a:t>
            </a:r>
          </a:p>
          <a:p>
            <a:endParaRPr lang="en-GB" sz="2400" dirty="0">
              <a:solidFill>
                <a:schemeClr val="bg1">
                  <a:lumMod val="50000"/>
                </a:schemeClr>
              </a:solidFill>
            </a:endParaRPr>
          </a:p>
          <a:p>
            <a:pPr marL="285750" indent="-285750">
              <a:buFont typeface="Arial" panose="020B0604020202020204" pitchFamily="34" charset="0"/>
              <a:buChar char="•"/>
            </a:pPr>
            <a:r>
              <a:rPr lang="en-GB" sz="2400" dirty="0">
                <a:solidFill>
                  <a:schemeClr val="bg1">
                    <a:lumMod val="50000"/>
                  </a:schemeClr>
                </a:solidFill>
              </a:rPr>
              <a:t>Built for Hadoop compatibility</a:t>
            </a:r>
          </a:p>
          <a:p>
            <a:pPr marL="285750" indent="-285750">
              <a:buFont typeface="Arial" panose="020B0604020202020204" pitchFamily="34" charset="0"/>
              <a:buChar char="•"/>
            </a:pPr>
            <a:endParaRPr lang="en-GB" sz="2400" dirty="0">
              <a:solidFill>
                <a:schemeClr val="bg1">
                  <a:lumMod val="50000"/>
                </a:schemeClr>
              </a:solidFill>
            </a:endParaRPr>
          </a:p>
          <a:p>
            <a:pPr marL="285750" indent="-285750">
              <a:buFont typeface="Arial" panose="020B0604020202020204" pitchFamily="34" charset="0"/>
              <a:buChar char="•"/>
            </a:pPr>
            <a:r>
              <a:rPr lang="en-GB" sz="2400" dirty="0">
                <a:solidFill>
                  <a:schemeClr val="bg1">
                    <a:lumMod val="50000"/>
                  </a:schemeClr>
                </a:solidFill>
              </a:rPr>
              <a:t>Pay for Storage in TB brackets and Transactions</a:t>
            </a:r>
          </a:p>
          <a:p>
            <a:pPr marL="285750" indent="-285750">
              <a:buFont typeface="Arial" panose="020B0604020202020204" pitchFamily="34" charset="0"/>
              <a:buChar char="•"/>
            </a:pPr>
            <a:endParaRPr lang="en-GB" sz="2400" dirty="0">
              <a:solidFill>
                <a:schemeClr val="bg1">
                  <a:lumMod val="50000"/>
                </a:schemeClr>
              </a:solidFill>
            </a:endParaRPr>
          </a:p>
          <a:p>
            <a:pPr marL="285750" indent="-285750">
              <a:buFont typeface="Arial" panose="020B0604020202020204" pitchFamily="34" charset="0"/>
              <a:buChar char="•"/>
            </a:pPr>
            <a:r>
              <a:rPr lang="en-GB" sz="2400" dirty="0">
                <a:solidFill>
                  <a:schemeClr val="bg1">
                    <a:lumMod val="50000"/>
                  </a:schemeClr>
                </a:solidFill>
              </a:rPr>
              <a:t>Data Lake Analytics U-SQL to develop massively parallel programs with simplicity</a:t>
            </a:r>
          </a:p>
        </p:txBody>
      </p:sp>
      <p:sp>
        <p:nvSpPr>
          <p:cNvPr id="29" name="Rectangle 28"/>
          <p:cNvSpPr/>
          <p:nvPr/>
        </p:nvSpPr>
        <p:spPr>
          <a:xfrm>
            <a:off x="881242" y="742119"/>
            <a:ext cx="10620189" cy="646331"/>
          </a:xfrm>
          <a:prstGeom prst="rect">
            <a:avLst/>
          </a:prstGeom>
        </p:spPr>
        <p:txBody>
          <a:bodyPr wrap="square">
            <a:spAutoFit/>
          </a:bodyPr>
          <a:lstStyle/>
          <a:p>
            <a:pPr algn="ctr"/>
            <a:r>
              <a:rPr lang="en-GB" dirty="0">
                <a:solidFill>
                  <a:srgbClr val="00B0F0"/>
                </a:solidFill>
              </a:rPr>
              <a:t>Hyper scale repository for big data analytics workloads. Azure Data Lake is secured, massively scalable, and built to the open HDFS standard, allowing you to run massively-parallel analytics.</a:t>
            </a:r>
          </a:p>
        </p:txBody>
      </p:sp>
      <p:pic>
        <p:nvPicPr>
          <p:cNvPr id="2" name="Picture 1"/>
          <p:cNvPicPr>
            <a:picLocks noChangeAspect="1"/>
          </p:cNvPicPr>
          <p:nvPr/>
        </p:nvPicPr>
        <p:blipFill>
          <a:blip r:embed="rId3"/>
          <a:stretch>
            <a:fillRect/>
          </a:stretch>
        </p:blipFill>
        <p:spPr>
          <a:xfrm>
            <a:off x="5929223" y="2075731"/>
            <a:ext cx="6262777" cy="3695700"/>
          </a:xfrm>
          <a:prstGeom prst="rect">
            <a:avLst/>
          </a:prstGeom>
        </p:spPr>
      </p:pic>
    </p:spTree>
    <p:extLst>
      <p:ext uri="{BB962C8B-B14F-4D97-AF65-F5344CB8AC3E}">
        <p14:creationId xmlns:p14="http://schemas.microsoft.com/office/powerpoint/2010/main" val="3567152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6604" y="3249"/>
            <a:ext cx="10515600" cy="860634"/>
          </a:xfrm>
        </p:spPr>
        <p:txBody>
          <a:bodyPr/>
          <a:lstStyle/>
          <a:p>
            <a:pPr algn="ctr"/>
            <a:r>
              <a:rPr lang="en-GB" dirty="0">
                <a:solidFill>
                  <a:srgbClr val="0070C0"/>
                </a:solidFill>
              </a:rPr>
              <a:t>Power BI</a:t>
            </a:r>
          </a:p>
        </p:txBody>
      </p:sp>
      <p:sp>
        <p:nvSpPr>
          <p:cNvPr id="5" name="Flowchart: Process 4"/>
          <p:cNvSpPr/>
          <p:nvPr/>
        </p:nvSpPr>
        <p:spPr bwMode="auto">
          <a:xfrm>
            <a:off x="391417" y="1034119"/>
            <a:ext cx="3457807" cy="4315180"/>
          </a:xfrm>
          <a:prstGeom prst="flowChartProcess">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391417" y="1034119"/>
            <a:ext cx="11411700" cy="4315180"/>
          </a:xfrm>
          <a:prstGeom prst="rect">
            <a:avLst/>
          </a:prstGeom>
          <a:no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037906" y="5909137"/>
            <a:ext cx="2075044" cy="727912"/>
          </a:xfrm>
          <a:prstGeom prst="rect">
            <a:avLst/>
          </a:prstGeom>
        </p:spPr>
      </p:pic>
      <p:pic>
        <p:nvPicPr>
          <p:cNvPr id="8" name="Picture 7"/>
          <p:cNvPicPr>
            <a:picLocks noChangeAspect="1"/>
          </p:cNvPicPr>
          <p:nvPr/>
        </p:nvPicPr>
        <p:blipFill>
          <a:blip r:embed="rId4"/>
          <a:stretch>
            <a:fillRect/>
          </a:stretch>
        </p:blipFill>
        <p:spPr>
          <a:xfrm>
            <a:off x="9398880" y="5811117"/>
            <a:ext cx="1838932" cy="1018710"/>
          </a:xfrm>
          <a:prstGeom prst="rect">
            <a:avLst/>
          </a:prstGeom>
        </p:spPr>
      </p:pic>
      <p:sp>
        <p:nvSpPr>
          <p:cNvPr id="9" name="Rectangle 8"/>
          <p:cNvSpPr/>
          <p:nvPr/>
        </p:nvSpPr>
        <p:spPr bwMode="auto">
          <a:xfrm>
            <a:off x="6707573" y="5830429"/>
            <a:ext cx="5101031" cy="945787"/>
          </a:xfrm>
          <a:prstGeom prst="rect">
            <a:avLst/>
          </a:prstGeom>
          <a:no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ectangle 9"/>
          <p:cNvSpPr/>
          <p:nvPr/>
        </p:nvSpPr>
        <p:spPr>
          <a:xfrm>
            <a:off x="7428667" y="5410535"/>
            <a:ext cx="2681209" cy="369332"/>
          </a:xfrm>
          <a:prstGeom prst="rect">
            <a:avLst/>
          </a:prstGeom>
        </p:spPr>
        <p:txBody>
          <a:bodyPr wrap="square">
            <a:spAutoFit/>
          </a:bodyPr>
          <a:lstStyle/>
          <a:p>
            <a:pPr algn="ctr" defTabSz="914367">
              <a:spcAft>
                <a:spcPts val="588"/>
              </a:spcAft>
              <a:defRPr/>
            </a:pPr>
            <a:r>
              <a:rPr lang="en-US" kern="0" dirty="0">
                <a:solidFill>
                  <a:srgbClr val="000000"/>
                </a:solidFill>
                <a:latin typeface="Segoe UI"/>
              </a:rPr>
              <a:t>Power BI REST APIs</a:t>
            </a:r>
          </a:p>
        </p:txBody>
      </p:sp>
      <p:sp>
        <p:nvSpPr>
          <p:cNvPr id="11" name="Rectangle 10"/>
          <p:cNvSpPr/>
          <p:nvPr/>
        </p:nvSpPr>
        <p:spPr>
          <a:xfrm>
            <a:off x="943884" y="5410535"/>
            <a:ext cx="2291365" cy="369332"/>
          </a:xfrm>
          <a:prstGeom prst="rect">
            <a:avLst/>
          </a:prstGeom>
        </p:spPr>
        <p:txBody>
          <a:bodyPr wrap="square">
            <a:spAutoFit/>
          </a:bodyPr>
          <a:lstStyle/>
          <a:p>
            <a:pPr defTabSz="914367">
              <a:spcAft>
                <a:spcPts val="588"/>
              </a:spcAft>
              <a:defRPr/>
            </a:pPr>
            <a:r>
              <a:rPr lang="en-US" kern="0" dirty="0">
                <a:solidFill>
                  <a:srgbClr val="000000"/>
                </a:solidFill>
                <a:latin typeface="Segoe UI"/>
              </a:rPr>
              <a:t>Power BI Desktop</a:t>
            </a:r>
          </a:p>
        </p:txBody>
      </p:sp>
      <p:sp>
        <p:nvSpPr>
          <p:cNvPr id="12" name="Rectangle 19"/>
          <p:cNvSpPr/>
          <p:nvPr/>
        </p:nvSpPr>
        <p:spPr bwMode="auto">
          <a:xfrm>
            <a:off x="391418" y="4762320"/>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rgbClr val="FFFFFF"/>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latin typeface="Segoe UI"/>
              <a:ea typeface="Segoe UI" pitchFamily="34" charset="0"/>
              <a:cs typeface="Segoe UI" pitchFamily="34" charset="0"/>
            </a:endParaRPr>
          </a:p>
        </p:txBody>
      </p:sp>
      <p:sp>
        <p:nvSpPr>
          <p:cNvPr id="13" name="Oval 950"/>
          <p:cNvSpPr>
            <a:spLocks noChangeAspect="1"/>
          </p:cNvSpPr>
          <p:nvPr/>
        </p:nvSpPr>
        <p:spPr>
          <a:xfrm>
            <a:off x="1671253" y="5888164"/>
            <a:ext cx="822960" cy="822954"/>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Prepare</a:t>
            </a:r>
          </a:p>
        </p:txBody>
      </p:sp>
      <p:sp>
        <p:nvSpPr>
          <p:cNvPr id="14" name="Oval 957"/>
          <p:cNvSpPr>
            <a:spLocks noChangeAspect="1"/>
          </p:cNvSpPr>
          <p:nvPr/>
        </p:nvSpPr>
        <p:spPr>
          <a:xfrm>
            <a:off x="2849022" y="5888162"/>
            <a:ext cx="822960" cy="822958"/>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Explore</a:t>
            </a:r>
          </a:p>
        </p:txBody>
      </p:sp>
      <p:sp>
        <p:nvSpPr>
          <p:cNvPr id="15" name="Isosceles Triangle 48"/>
          <p:cNvSpPr/>
          <p:nvPr/>
        </p:nvSpPr>
        <p:spPr bwMode="auto">
          <a:xfrm rot="16200000" flipV="1">
            <a:off x="4918635" y="6220213"/>
            <a:ext cx="218865" cy="109433"/>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16" name="Oval 70"/>
          <p:cNvSpPr>
            <a:spLocks noChangeAspect="1"/>
          </p:cNvSpPr>
          <p:nvPr/>
        </p:nvSpPr>
        <p:spPr>
          <a:xfrm>
            <a:off x="5204559" y="5888162"/>
            <a:ext cx="822960" cy="822958"/>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Share</a:t>
            </a:r>
          </a:p>
        </p:txBody>
      </p:sp>
      <p:sp>
        <p:nvSpPr>
          <p:cNvPr id="17" name="Oval 47"/>
          <p:cNvSpPr>
            <a:spLocks noChangeAspect="1"/>
          </p:cNvSpPr>
          <p:nvPr/>
        </p:nvSpPr>
        <p:spPr>
          <a:xfrm>
            <a:off x="4026791" y="5888162"/>
            <a:ext cx="822960" cy="822958"/>
          </a:xfrm>
          <a:prstGeom prst="ellipse">
            <a:avLst/>
          </a:prstGeom>
          <a:solidFill>
            <a:srgbClr val="FFFFFF"/>
          </a:solidFill>
          <a:ln w="9525" cap="flat" cmpd="sng" algn="ctr">
            <a:solidFill>
              <a:srgbClr val="000000"/>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Report</a:t>
            </a:r>
          </a:p>
        </p:txBody>
      </p:sp>
      <p:sp>
        <p:nvSpPr>
          <p:cNvPr id="18" name="Isosceles Triangle 48"/>
          <p:cNvSpPr/>
          <p:nvPr/>
        </p:nvSpPr>
        <p:spPr bwMode="auto">
          <a:xfrm rot="16200000" flipV="1">
            <a:off x="3730878" y="6220204"/>
            <a:ext cx="218865" cy="109433"/>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19" name="Isosceles Triangle 48"/>
          <p:cNvSpPr/>
          <p:nvPr/>
        </p:nvSpPr>
        <p:spPr bwMode="auto">
          <a:xfrm rot="16200000" flipV="1">
            <a:off x="2546698" y="6220212"/>
            <a:ext cx="218865" cy="109433"/>
          </a:xfrm>
          <a:prstGeom prst="triangle">
            <a:avLst/>
          </a:prstGeom>
          <a:solidFill>
            <a:srgbClr val="000000"/>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latin typeface="Segoe UI"/>
              <a:ea typeface="Segoe UI" pitchFamily="34" charset="0"/>
              <a:cs typeface="Segoe UI" pitchFamily="34" charset="0"/>
            </a:endParaRPr>
          </a:p>
        </p:txBody>
      </p:sp>
      <p:sp>
        <p:nvSpPr>
          <p:cNvPr id="20" name="Freeform 155"/>
          <p:cNvSpPr>
            <a:spLocks noChangeAspect="1" noEditPoints="1"/>
          </p:cNvSpPr>
          <p:nvPr/>
        </p:nvSpPr>
        <p:spPr bwMode="black">
          <a:xfrm>
            <a:off x="1879268" y="6273093"/>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Segoe UI"/>
              <a:ea typeface="+mn-ea"/>
              <a:cs typeface="+mn-cs"/>
            </a:endParaRPr>
          </a:p>
        </p:txBody>
      </p:sp>
      <p:sp>
        <p:nvSpPr>
          <p:cNvPr id="21" name="Donut 3"/>
          <p:cNvSpPr>
            <a:spLocks noChangeAspect="1"/>
          </p:cNvSpPr>
          <p:nvPr/>
        </p:nvSpPr>
        <p:spPr bwMode="auto">
          <a:xfrm>
            <a:off x="3096597" y="6295782"/>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rgbClr val="000000"/>
          </a:solidFill>
          <a:ln w="1079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22" name="Freeform 157"/>
          <p:cNvSpPr>
            <a:spLocks noChangeAspect="1"/>
          </p:cNvSpPr>
          <p:nvPr/>
        </p:nvSpPr>
        <p:spPr bwMode="black">
          <a:xfrm>
            <a:off x="4328735" y="6287076"/>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000000"/>
          </a:solidFill>
          <a:ln w="9525" cap="flat" cmpd="sng" algn="ctr">
            <a:noFill/>
            <a:prstDash val="solid"/>
            <a:headEnd type="none" w="med" len="med"/>
            <a:tailEnd type="none" w="med" len="med"/>
          </a:ln>
          <a:effectLst/>
        </p:spPr>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158"/>
          <p:cNvSpPr>
            <a:spLocks noChangeAspect="1"/>
          </p:cNvSpPr>
          <p:nvPr/>
        </p:nvSpPr>
        <p:spPr bwMode="black">
          <a:xfrm>
            <a:off x="5459118" y="6279292"/>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4" name="Group 23"/>
          <p:cNvGrpSpPr/>
          <p:nvPr/>
        </p:nvGrpSpPr>
        <p:grpSpPr>
          <a:xfrm>
            <a:off x="7117497" y="2975424"/>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latin typeface="Segoe UI"/>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latin typeface="Segoe UI"/>
                  </a:rPr>
                  <a:t>00010110</a:t>
                </a:r>
              </a:p>
            </p:txBody>
          </p:sp>
        </p:grpSp>
        <p:grpSp>
          <p:nvGrpSpPr>
            <p:cNvPr id="27" name="Group 26"/>
            <p:cNvGrpSpPr/>
            <p:nvPr/>
          </p:nvGrpSpPr>
          <p:grpSpPr>
            <a:xfrm>
              <a:off x="10461581" y="5900047"/>
              <a:ext cx="491800" cy="563597"/>
              <a:chOff x="4076702" y="-2333624"/>
              <a:chExt cx="1446213" cy="1657349"/>
            </a:xfrm>
            <a:solidFill>
              <a:srgbClr val="505050"/>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Isosceles Triangle 32"/>
                <p:cNvSpPr/>
                <p:nvPr/>
              </p:nvSpPr>
              <p:spPr>
                <a:xfrm>
                  <a:off x="4718082" y="-1951436"/>
                  <a:ext cx="103123" cy="533401"/>
                </a:xfrm>
                <a:prstGeom prst="triangle">
                  <a:avLst/>
                </a:prstGeom>
                <a:solidFill>
                  <a:srgbClr val="91919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rgbClr val="505050">
                      <a:alpha val="0"/>
                    </a:srgbClr>
                  </a:gs>
                  <a:gs pos="100000">
                    <a:srgbClr val="919191"/>
                  </a:gs>
                </a:gsLst>
                <a:lin ang="3600000" scaled="0"/>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Oval 30"/>
              <p:cNvSpPr/>
              <p:nvPr/>
            </p:nvSpPr>
            <p:spPr>
              <a:xfrm>
                <a:off x="4709048" y="-1484981"/>
                <a:ext cx="182312" cy="182312"/>
              </a:xfrm>
              <a:prstGeom prst="ellipse">
                <a:avLst/>
              </a:prstGeom>
              <a:solidFill>
                <a:srgbClr val="91919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45" name="Rectangle 44"/>
          <p:cNvSpPr/>
          <p:nvPr/>
        </p:nvSpPr>
        <p:spPr>
          <a:xfrm>
            <a:off x="751805" y="1120211"/>
            <a:ext cx="1692204" cy="400110"/>
          </a:xfrm>
          <a:prstGeom prst="rect">
            <a:avLst/>
          </a:prstGeom>
        </p:spPr>
        <p:txBody>
          <a:bodyPr wrap="square">
            <a:spAutoFit/>
          </a:bodyPr>
          <a:lstStyle/>
          <a:p>
            <a:pPr defTabSz="914367">
              <a:spcAft>
                <a:spcPts val="588"/>
              </a:spcAft>
              <a:defRPr/>
            </a:pPr>
            <a:r>
              <a:rPr lang="en-US" sz="2000" kern="0" dirty="0">
                <a:solidFill>
                  <a:srgbClr val="000000"/>
                </a:solidFill>
                <a:latin typeface="Segoe UI"/>
              </a:rPr>
              <a:t>Data sources</a:t>
            </a:r>
          </a:p>
        </p:txBody>
      </p:sp>
      <p:cxnSp>
        <p:nvCxnSpPr>
          <p:cNvPr id="46" name="Straight Connector 45"/>
          <p:cNvCxnSpPr/>
          <p:nvPr/>
        </p:nvCxnSpPr>
        <p:spPr>
          <a:xfrm>
            <a:off x="999799" y="2225157"/>
            <a:ext cx="1891470" cy="0"/>
          </a:xfrm>
          <a:prstGeom prst="line">
            <a:avLst/>
          </a:prstGeom>
          <a:noFill/>
          <a:ln w="28575" cap="flat" cmpd="sng" algn="ctr">
            <a:solidFill>
              <a:srgbClr val="000000"/>
            </a:solidFill>
            <a:prstDash val="sysDot"/>
            <a:headEnd type="oval" w="sm" len="sm"/>
            <a:tailEnd type="oval" w="sm" len="sm"/>
          </a:ln>
          <a:effectLst/>
        </p:spPr>
      </p:cxnSp>
      <p:sp>
        <p:nvSpPr>
          <p:cNvPr id="47" name="Rectangle 145"/>
          <p:cNvSpPr/>
          <p:nvPr/>
        </p:nvSpPr>
        <p:spPr bwMode="auto">
          <a:xfrm>
            <a:off x="1014873" y="1733133"/>
            <a:ext cx="198252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e.g. Marketo, Salesforce, GitHub, Google analytics</a:t>
            </a:r>
          </a:p>
        </p:txBody>
      </p:sp>
      <p:sp>
        <p:nvSpPr>
          <p:cNvPr id="48" name="Oval 147"/>
          <p:cNvSpPr/>
          <p:nvPr/>
        </p:nvSpPr>
        <p:spPr bwMode="auto">
          <a:xfrm>
            <a:off x="644325" y="1797910"/>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332"/>
          <p:cNvGrpSpPr/>
          <p:nvPr/>
        </p:nvGrpSpPr>
        <p:grpSpPr>
          <a:xfrm>
            <a:off x="696368" y="1873839"/>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cxnSp>
        <p:nvCxnSpPr>
          <p:cNvPr id="52" name="Straight Connector 51"/>
          <p:cNvCxnSpPr/>
          <p:nvPr/>
        </p:nvCxnSpPr>
        <p:spPr>
          <a:xfrm>
            <a:off x="999799" y="2767268"/>
            <a:ext cx="1891470" cy="0"/>
          </a:xfrm>
          <a:prstGeom prst="line">
            <a:avLst/>
          </a:prstGeom>
          <a:noFill/>
          <a:ln w="28575" cap="flat" cmpd="sng" algn="ctr">
            <a:solidFill>
              <a:srgbClr val="000000"/>
            </a:solidFill>
            <a:prstDash val="sysDot"/>
            <a:headEnd type="oval" w="sm" len="sm"/>
            <a:tailEnd type="oval" w="sm" len="sm"/>
          </a:ln>
          <a:effectLst/>
        </p:spPr>
      </p:cxnSp>
      <p:sp>
        <p:nvSpPr>
          <p:cNvPr id="53" name="Rectangle 152"/>
          <p:cNvSpPr/>
          <p:nvPr/>
        </p:nvSpPr>
        <p:spPr bwMode="auto">
          <a:xfrm>
            <a:off x="1009226" y="2326595"/>
            <a:ext cx="198252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e.g. Analysis Services</a:t>
            </a:r>
          </a:p>
        </p:txBody>
      </p:sp>
      <p:sp>
        <p:nvSpPr>
          <p:cNvPr id="54" name="Oval 154"/>
          <p:cNvSpPr/>
          <p:nvPr/>
        </p:nvSpPr>
        <p:spPr bwMode="auto">
          <a:xfrm>
            <a:off x="644325" y="2326595"/>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30"/>
          <p:cNvSpPr>
            <a:spLocks noEditPoints="1"/>
          </p:cNvSpPr>
          <p:nvPr/>
        </p:nvSpPr>
        <p:spPr bwMode="auto">
          <a:xfrm>
            <a:off x="726710" y="2420829"/>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cxnSp>
        <p:nvCxnSpPr>
          <p:cNvPr id="56" name="Straight Connector 55"/>
          <p:cNvCxnSpPr/>
          <p:nvPr/>
        </p:nvCxnSpPr>
        <p:spPr>
          <a:xfrm>
            <a:off x="999799" y="3343055"/>
            <a:ext cx="1891470" cy="0"/>
          </a:xfrm>
          <a:prstGeom prst="line">
            <a:avLst/>
          </a:prstGeom>
          <a:noFill/>
          <a:ln w="28575" cap="flat" cmpd="sng" algn="ctr">
            <a:solidFill>
              <a:srgbClr val="000000"/>
            </a:solidFill>
            <a:prstDash val="sysDot"/>
            <a:headEnd type="oval" w="sm" len="sm"/>
            <a:tailEnd type="oval" w="sm" len="sm"/>
          </a:ln>
          <a:effectLst/>
        </p:spPr>
      </p:cxnSp>
      <p:sp>
        <p:nvSpPr>
          <p:cNvPr id="57" name="Rectangle 1074"/>
          <p:cNvSpPr/>
          <p:nvPr/>
        </p:nvSpPr>
        <p:spPr bwMode="auto">
          <a:xfrm>
            <a:off x="1009225" y="2868903"/>
            <a:ext cx="2149697"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Corporate data sources or external data services</a:t>
            </a:r>
          </a:p>
        </p:txBody>
      </p:sp>
      <p:sp>
        <p:nvSpPr>
          <p:cNvPr id="58" name="Oval 1076"/>
          <p:cNvSpPr/>
          <p:nvPr/>
        </p:nvSpPr>
        <p:spPr bwMode="auto">
          <a:xfrm>
            <a:off x="644325" y="2868903"/>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p:cNvGrpSpPr/>
          <p:nvPr/>
        </p:nvGrpSpPr>
        <p:grpSpPr>
          <a:xfrm>
            <a:off x="719570" y="2957174"/>
            <a:ext cx="215270" cy="189218"/>
            <a:chOff x="681704" y="2920140"/>
            <a:chExt cx="321649" cy="282723"/>
          </a:xfrm>
          <a:solidFill>
            <a:srgbClr val="000000"/>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cxnSp>
        <p:nvCxnSpPr>
          <p:cNvPr id="62" name="Straight Connector 61"/>
          <p:cNvCxnSpPr/>
          <p:nvPr/>
        </p:nvCxnSpPr>
        <p:spPr>
          <a:xfrm>
            <a:off x="999799" y="3837733"/>
            <a:ext cx="1891470" cy="0"/>
          </a:xfrm>
          <a:prstGeom prst="line">
            <a:avLst/>
          </a:prstGeom>
          <a:noFill/>
          <a:ln w="28575" cap="flat" cmpd="sng" algn="ctr">
            <a:solidFill>
              <a:srgbClr val="000000"/>
            </a:solidFill>
            <a:prstDash val="sysDot"/>
            <a:headEnd type="oval" w="sm" len="sm"/>
            <a:tailEnd type="oval" w="sm" len="sm"/>
          </a:ln>
          <a:effectLst/>
        </p:spPr>
      </p:cxnSp>
      <p:sp>
        <p:nvSpPr>
          <p:cNvPr id="63" name="Rectangle 1081"/>
          <p:cNvSpPr/>
          <p:nvPr/>
        </p:nvSpPr>
        <p:spPr bwMode="auto">
          <a:xfrm>
            <a:off x="999799" y="3402287"/>
            <a:ext cx="198252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Azure SQL, Stream Analytics…</a:t>
            </a:r>
          </a:p>
        </p:txBody>
      </p:sp>
      <p:sp>
        <p:nvSpPr>
          <p:cNvPr id="64" name="Oval 1083"/>
          <p:cNvSpPr/>
          <p:nvPr/>
        </p:nvSpPr>
        <p:spPr bwMode="auto">
          <a:xfrm>
            <a:off x="644325" y="3383237"/>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379"/>
          <p:cNvGrpSpPr/>
          <p:nvPr/>
        </p:nvGrpSpPr>
        <p:grpSpPr>
          <a:xfrm>
            <a:off x="710525" y="3503940"/>
            <a:ext cx="233359" cy="162454"/>
            <a:chOff x="3543365" y="7242811"/>
            <a:chExt cx="1238250" cy="862013"/>
          </a:xfrm>
          <a:solidFill>
            <a:srgbClr val="000000"/>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sp>
        <p:nvSpPr>
          <p:cNvPr id="82" name="Rectangle 160"/>
          <p:cNvSpPr/>
          <p:nvPr/>
        </p:nvSpPr>
        <p:spPr bwMode="auto">
          <a:xfrm>
            <a:off x="999799" y="3882622"/>
            <a:ext cx="198252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endParaRPr>
          </a:p>
        </p:txBody>
      </p:sp>
      <p:sp>
        <p:nvSpPr>
          <p:cNvPr id="83" name="Oval 162"/>
          <p:cNvSpPr/>
          <p:nvPr/>
        </p:nvSpPr>
        <p:spPr bwMode="auto">
          <a:xfrm>
            <a:off x="644325" y="3882622"/>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p:cNvCxnSpPr/>
          <p:nvPr/>
        </p:nvCxnSpPr>
        <p:spPr>
          <a:xfrm>
            <a:off x="999799" y="4297597"/>
            <a:ext cx="1891470" cy="0"/>
          </a:xfrm>
          <a:prstGeom prst="line">
            <a:avLst/>
          </a:prstGeom>
          <a:noFill/>
          <a:ln w="28575" cap="flat" cmpd="sng" algn="ctr">
            <a:solidFill>
              <a:srgbClr val="000000"/>
            </a:solidFill>
            <a:prstDash val="sysDot"/>
            <a:headEnd type="oval" w="sm" len="sm"/>
            <a:tailEnd type="oval" w="sm" len="sm"/>
          </a:ln>
          <a:effectLst/>
        </p:spPr>
      </p:cxnSp>
      <p:sp>
        <p:nvSpPr>
          <p:cNvPr id="85" name="Oval 162"/>
          <p:cNvSpPr/>
          <p:nvPr/>
        </p:nvSpPr>
        <p:spPr bwMode="auto">
          <a:xfrm>
            <a:off x="644325" y="4391173"/>
            <a:ext cx="365760" cy="365760"/>
          </a:xfrm>
          <a:prstGeom prst="ellipse">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160"/>
          <p:cNvSpPr/>
          <p:nvPr/>
        </p:nvSpPr>
        <p:spPr bwMode="auto">
          <a:xfrm>
            <a:off x="999799" y="4391173"/>
            <a:ext cx="198252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latin typeface="Segoe UI"/>
                <a:ea typeface="+mn-ea"/>
                <a:cs typeface="Segoe UI Light" panose="020B0502040204020203" pitchFamily="34" charset="0"/>
              </a:rPr>
              <a:t>Data from files, databases, Azure, and other sources</a:t>
            </a:r>
          </a:p>
        </p:txBody>
      </p:sp>
      <p:sp>
        <p:nvSpPr>
          <p:cNvPr id="87" name="Isosceles Triangle 153"/>
          <p:cNvSpPr/>
          <p:nvPr/>
        </p:nvSpPr>
        <p:spPr bwMode="auto">
          <a:xfrm rot="5400000">
            <a:off x="1882570" y="3107923"/>
            <a:ext cx="2964025" cy="333997"/>
          </a:xfrm>
          <a:prstGeom prst="triangl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pic>
        <p:nvPicPr>
          <p:cNvPr id="88" name="Picture 87"/>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951872"/>
            <a:ext cx="240145" cy="240145"/>
          </a:xfrm>
          <a:prstGeom prst="rect">
            <a:avLst/>
          </a:prstGeom>
          <a:solidFill>
            <a:srgbClr val="EDC30D"/>
          </a:solidFill>
        </p:spPr>
      </p:pic>
      <p:pic>
        <p:nvPicPr>
          <p:cNvPr id="89" name="Picture 88"/>
          <p:cNvPicPr>
            <a:picLocks noChangeAspect="1"/>
          </p:cNvPicPr>
          <p:nvPr/>
        </p:nvPicPr>
        <p:blipFill rotWithShape="1">
          <a:blip r:embed="rId7"/>
          <a:srcRect l="6503" t="21287" r="74698" b="20220"/>
          <a:stretch/>
        </p:blipFill>
        <p:spPr>
          <a:xfrm>
            <a:off x="724230" y="4456823"/>
            <a:ext cx="228600" cy="231962"/>
          </a:xfrm>
          <a:prstGeom prst="rect">
            <a:avLst/>
          </a:prstGeom>
        </p:spPr>
      </p:pic>
      <p:pic>
        <p:nvPicPr>
          <p:cNvPr id="90" name="Picture 89"/>
          <p:cNvPicPr>
            <a:picLocks noChangeAspect="1"/>
          </p:cNvPicPr>
          <p:nvPr/>
        </p:nvPicPr>
        <p:blipFill rotWithShape="1">
          <a:blip r:embed="rId7">
            <a:biLevel thresh="25000"/>
          </a:blip>
          <a:srcRect l="6503" t="21287" r="74698" b="20220"/>
          <a:stretch/>
        </p:blipFill>
        <p:spPr>
          <a:xfrm>
            <a:off x="598359" y="5994738"/>
            <a:ext cx="548640" cy="556709"/>
          </a:xfrm>
          <a:prstGeom prst="rect">
            <a:avLst/>
          </a:prstGeom>
        </p:spPr>
      </p:pic>
      <p:sp>
        <p:nvSpPr>
          <p:cNvPr id="91" name="Rectangle 90"/>
          <p:cNvSpPr/>
          <p:nvPr/>
        </p:nvSpPr>
        <p:spPr>
          <a:xfrm>
            <a:off x="4215208" y="1101508"/>
            <a:ext cx="3869886" cy="400110"/>
          </a:xfrm>
          <a:prstGeom prst="rect">
            <a:avLst/>
          </a:prstGeom>
        </p:spPr>
        <p:txBody>
          <a:bodyPr wrap="square">
            <a:spAutoFit/>
          </a:bodyPr>
          <a:lstStyle/>
          <a:p>
            <a:pPr defTabSz="914367">
              <a:spcAft>
                <a:spcPts val="588"/>
              </a:spcAft>
              <a:defRPr/>
            </a:pPr>
            <a:r>
              <a:rPr lang="en-US" sz="2000" kern="0" dirty="0">
                <a:solidFill>
                  <a:srgbClr val="505050"/>
                </a:solidFill>
                <a:latin typeface="Segoe UI"/>
              </a:rPr>
              <a:t>Power BI service</a:t>
            </a:r>
          </a:p>
        </p:txBody>
      </p:sp>
      <p:grpSp>
        <p:nvGrpSpPr>
          <p:cNvPr id="92" name="Group 91"/>
          <p:cNvGrpSpPr/>
          <p:nvPr/>
        </p:nvGrpSpPr>
        <p:grpSpPr>
          <a:xfrm>
            <a:off x="4239113" y="4802237"/>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nvGrpSpPr>
          <p:cNvPr id="95" name="Group 94"/>
          <p:cNvGrpSpPr/>
          <p:nvPr/>
        </p:nvGrpSpPr>
        <p:grpSpPr>
          <a:xfrm>
            <a:off x="4239113" y="3148331"/>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7"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8" name="Group 97"/>
          <p:cNvGrpSpPr/>
          <p:nvPr/>
        </p:nvGrpSpPr>
        <p:grpSpPr>
          <a:xfrm>
            <a:off x="4238517" y="2597029"/>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Segoe UI"/>
              </a:endParaRPr>
            </a:p>
          </p:txBody>
        </p:sp>
      </p:grpSp>
      <p:grpSp>
        <p:nvGrpSpPr>
          <p:cNvPr id="101" name="Group 100"/>
          <p:cNvGrpSpPr/>
          <p:nvPr/>
        </p:nvGrpSpPr>
        <p:grpSpPr>
          <a:xfrm>
            <a:off x="4239113" y="1994697"/>
            <a:ext cx="1497576" cy="290409"/>
            <a:chOff x="4306193" y="2634382"/>
            <a:chExt cx="1497576" cy="290409"/>
          </a:xfrm>
        </p:grpSpPr>
        <p:sp>
          <p:nvSpPr>
            <p:cNvPr id="102"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w="9525" cap="flat" cmpd="sng" algn="ctr">
              <a:noFill/>
              <a:prstDash val="solid"/>
              <a:headEnd type="none" w="med" len="med"/>
              <a:tailEnd type="none" w="med" len="med"/>
            </a:ln>
            <a:effectLst/>
          </p:spPr>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Content packs</a:t>
              </a:r>
            </a:p>
          </p:txBody>
        </p:sp>
      </p:grpSp>
      <p:sp>
        <p:nvSpPr>
          <p:cNvPr id="104" name="Left Bracket 103"/>
          <p:cNvSpPr/>
          <p:nvPr/>
        </p:nvSpPr>
        <p:spPr>
          <a:xfrm>
            <a:off x="4066679" y="2171714"/>
            <a:ext cx="170037" cy="2994038"/>
          </a:xfrm>
          <a:prstGeom prst="leftBracket">
            <a:avLst/>
          </a:prstGeom>
          <a:noFill/>
          <a:ln w="28575" cap="flat" cmpd="sng" algn="ctr">
            <a:solidFill>
              <a:srgbClr val="EDC30D"/>
            </a:solidFill>
            <a:prstDash val="sysDash"/>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05" name="Group 104"/>
          <p:cNvGrpSpPr/>
          <p:nvPr/>
        </p:nvGrpSpPr>
        <p:grpSpPr>
          <a:xfrm>
            <a:off x="8944721" y="2019034"/>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Sharing &amp; collaboration</a:t>
              </a:r>
            </a:p>
          </p:txBody>
        </p:sp>
        <p:sp>
          <p:nvSpPr>
            <p:cNvPr id="107"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w="9525" cap="flat" cmpd="sng" algn="ctr">
              <a:noFill/>
              <a:prstDash val="solid"/>
              <a:headEnd type="none" w="med" len="med"/>
              <a:tailEnd type="none" w="med" len="med"/>
            </a:ln>
            <a:effectLst/>
            <a:extLst/>
          </p:spPr>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p:cNvGrpSpPr/>
          <p:nvPr/>
        </p:nvGrpSpPr>
        <p:grpSpPr>
          <a:xfrm>
            <a:off x="6328887" y="2022614"/>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Natural language query</a:t>
              </a:r>
            </a:p>
          </p:txBody>
        </p:sp>
        <p:sp>
          <p:nvSpPr>
            <p:cNvPr id="110" name="Oval Callout 302"/>
            <p:cNvSpPr/>
            <p:nvPr/>
          </p:nvSpPr>
          <p:spPr bwMode="auto">
            <a:xfrm>
              <a:off x="6395967" y="2662299"/>
              <a:ext cx="274320" cy="228600"/>
            </a:xfrm>
            <a:prstGeom prst="wedgeEllipseCallout">
              <a:avLst>
                <a:gd name="adj1" fmla="val -59325"/>
                <a:gd name="adj2" fmla="val 71225"/>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11" name="Group 110"/>
          <p:cNvGrpSpPr/>
          <p:nvPr/>
        </p:nvGrpSpPr>
        <p:grpSpPr>
          <a:xfrm>
            <a:off x="4239113" y="3724989"/>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cap="flat" cmpd="sng" algn="ctr">
              <a:solidFill>
                <a:srgbClr val="F2C81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4" name="Group 113"/>
          <p:cNvGrpSpPr/>
          <p:nvPr/>
        </p:nvGrpSpPr>
        <p:grpSpPr>
          <a:xfrm>
            <a:off x="3912350" y="4131833"/>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rgbClr val="FFFFFF"/>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latin typeface="Segoe UI"/>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latin typeface="Segoe UI"/>
                </a:rPr>
                <a:t>10101</a:t>
              </a:r>
            </a:p>
          </p:txBody>
        </p:sp>
      </p:grpSp>
      <p:grpSp>
        <p:nvGrpSpPr>
          <p:cNvPr id="117" name="Group 116"/>
          <p:cNvGrpSpPr/>
          <p:nvPr/>
        </p:nvGrpSpPr>
        <p:grpSpPr>
          <a:xfrm>
            <a:off x="6023805" y="2513272"/>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252"/>
                <p:cNvSpPr/>
                <p:nvPr/>
              </p:nvSpPr>
              <p:spPr bwMode="auto">
                <a:xfrm>
                  <a:off x="10493458" y="1529656"/>
                  <a:ext cx="489183" cy="1739862"/>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2" name="Picture 13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0072C6">
                    <a:lumMod val="5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Segoe UI"/>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0072C6">
                  <a:lumMod val="50000"/>
                </a:srgbClr>
              </a:solidFill>
              <a:ln w="9525">
                <a:solidFill>
                  <a:srgbClr val="FFFFFF"/>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0072C6">
                      <a:lumMod val="5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Segoe UI"/>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8" name="Picture 127"/>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98598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IoT</a:t>
            </a:r>
          </a:p>
        </p:txBody>
      </p:sp>
      <p:pic>
        <p:nvPicPr>
          <p:cNvPr id="8" name="Picture 7"/>
          <p:cNvPicPr>
            <a:picLocks noChangeAspect="1"/>
          </p:cNvPicPr>
          <p:nvPr/>
        </p:nvPicPr>
        <p:blipFill>
          <a:blip r:embed="rId2"/>
          <a:stretch>
            <a:fillRect/>
          </a:stretch>
        </p:blipFill>
        <p:spPr>
          <a:xfrm>
            <a:off x="5259027" y="885650"/>
            <a:ext cx="6629400" cy="5248275"/>
          </a:xfrm>
          <a:prstGeom prst="rect">
            <a:avLst/>
          </a:prstGeom>
        </p:spPr>
      </p:pic>
    </p:spTree>
    <p:extLst>
      <p:ext uri="{BB962C8B-B14F-4D97-AF65-F5344CB8AC3E}">
        <p14:creationId xmlns:p14="http://schemas.microsoft.com/office/powerpoint/2010/main" val="3894897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0296" y="573812"/>
            <a:ext cx="10989093" cy="826002"/>
          </a:xfrm>
        </p:spPr>
        <p:txBody>
          <a:bodyPr/>
          <a:lstStyle/>
          <a:p>
            <a:pPr algn="ctr"/>
            <a:r>
              <a:rPr lang="en-US" dirty="0">
                <a:solidFill>
                  <a:schemeClr val="accent1"/>
                </a:solidFill>
              </a:rPr>
              <a:t>IoT Hub</a:t>
            </a:r>
            <a:br>
              <a:rPr lang="en-US" dirty="0">
                <a:solidFill>
                  <a:schemeClr val="accent1"/>
                </a:solidFill>
              </a:rPr>
            </a:br>
            <a:r>
              <a:rPr lang="en-GB" sz="2400" dirty="0">
                <a:solidFill>
                  <a:schemeClr val="accent1"/>
                </a:solidFill>
              </a:rPr>
              <a:t>Connect, monitor, and manage billions of IoT assets</a:t>
            </a:r>
            <a:br>
              <a:rPr lang="en-US" sz="2400" dirty="0">
                <a:solidFill>
                  <a:schemeClr val="accent1"/>
                </a:solidFill>
              </a:rPr>
            </a:br>
            <a:endParaRPr lang="en-US" dirty="0">
              <a:solidFill>
                <a:schemeClr val="accent1"/>
              </a:solidFill>
            </a:endParaRPr>
          </a:p>
        </p:txBody>
      </p:sp>
      <p:sp>
        <p:nvSpPr>
          <p:cNvPr id="13" name="TextBox 12"/>
          <p:cNvSpPr txBox="1"/>
          <p:nvPr/>
        </p:nvSpPr>
        <p:spPr>
          <a:xfrm>
            <a:off x="1130531" y="4655127"/>
            <a:ext cx="184731" cy="369332"/>
          </a:xfrm>
          <a:prstGeom prst="rect">
            <a:avLst/>
          </a:prstGeom>
          <a:noFill/>
        </p:spPr>
        <p:txBody>
          <a:bodyPr wrap="none" rtlCol="0">
            <a:spAutoFit/>
          </a:bodyPr>
          <a:lstStyle/>
          <a:p>
            <a:endParaRPr lang="en-US" dirty="0"/>
          </a:p>
        </p:txBody>
      </p:sp>
      <p:sp>
        <p:nvSpPr>
          <p:cNvPr id="3" name="Rectangle 2"/>
          <p:cNvSpPr/>
          <p:nvPr/>
        </p:nvSpPr>
        <p:spPr>
          <a:xfrm>
            <a:off x="620296" y="2260566"/>
            <a:ext cx="530915" cy="1942070"/>
          </a:xfrm>
          <a:prstGeom prst="rect">
            <a:avLst/>
          </a:prstGeom>
        </p:spPr>
        <p:txBody>
          <a:bodyPr wrap="none">
            <a:spAutoFit/>
          </a:bodyPr>
          <a:lstStyle/>
          <a:p>
            <a:pPr marL="342900" lvl="1" indent="-342900" defTabSz="914377">
              <a:lnSpc>
                <a:spcPct val="90000"/>
              </a:lnSpc>
              <a:spcBef>
                <a:spcPts val="600"/>
              </a:spcBef>
              <a:buFont typeface="Arial" panose="020B0604020202020204" pitchFamily="34" charset="0"/>
              <a:buChar char="•"/>
              <a:defRPr/>
            </a:pPr>
            <a:endParaRPr lang="en-US" sz="2400" dirty="0"/>
          </a:p>
          <a:p>
            <a:pPr marL="342900" lvl="1" indent="-342900" defTabSz="914377">
              <a:lnSpc>
                <a:spcPct val="90000"/>
              </a:lnSpc>
              <a:spcBef>
                <a:spcPts val="600"/>
              </a:spcBef>
              <a:buFont typeface="Arial" panose="020B0604020202020204" pitchFamily="34" charset="0"/>
              <a:buChar char="•"/>
              <a:defRPr/>
            </a:pPr>
            <a:endParaRPr lang="en-US" sz="24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7" name="Text Placeholder 2"/>
          <p:cNvSpPr txBox="1">
            <a:spLocks/>
          </p:cNvSpPr>
          <p:nvPr/>
        </p:nvSpPr>
        <p:spPr>
          <a:xfrm>
            <a:off x="140854" y="1491018"/>
            <a:ext cx="5442098" cy="470667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accent1"/>
                </a:solidFill>
              </a:rPr>
              <a:t>Telemetry ingestion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accent1"/>
              </a:solidFill>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accent1"/>
                </a:solidFill>
              </a:rPr>
              <a:t>Millions of devices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accent1"/>
              </a:solidFill>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accent1"/>
                </a:solidFill>
              </a:rPr>
              <a:t>Secure bi-directional communication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accent1"/>
              </a:solidFill>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accent1"/>
                </a:solidFill>
              </a:rPr>
              <a:t>AMQP, HTTP, MQTT</a:t>
            </a:r>
            <a:r>
              <a:rPr lang="en-US" sz="2400" dirty="0">
                <a:solidFill>
                  <a:schemeClr val="accent1"/>
                </a:solidFill>
              </a:rPr>
              <a:t>, …</a:t>
            </a:r>
            <a:endParaRPr lang="en-US" sz="2400" kern="1200" dirty="0">
              <a:solidFill>
                <a:schemeClr val="accent1"/>
              </a:solidFill>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accent1"/>
              </a:solidFill>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accent1"/>
                </a:solidFill>
              </a:rPr>
              <a:t>Multiple platforms SDKs</a:t>
            </a:r>
          </a:p>
          <a:p>
            <a:pPr marL="342900" lvl="1" indent="-342900">
              <a:buFont typeface="Arial" panose="020B0604020202020204" pitchFamily="34" charset="0"/>
              <a:buChar char="•"/>
              <a:defRPr/>
            </a:pPr>
            <a:endParaRPr lang="en-GB" sz="2400" dirty="0">
              <a:solidFill>
                <a:schemeClr val="accent1"/>
              </a:solidFill>
            </a:endParaRPr>
          </a:p>
          <a:p>
            <a:pPr marL="342900" lvl="1" indent="-342900">
              <a:buFont typeface="Arial" panose="020B0604020202020204" pitchFamily="34" charset="0"/>
              <a:buChar char="•"/>
              <a:defRPr/>
            </a:pPr>
            <a:r>
              <a:rPr lang="en-GB" sz="2400" dirty="0">
                <a:solidFill>
                  <a:schemeClr val="accent1"/>
                </a:solidFill>
              </a:rPr>
              <a:t>Integration with Azure IoT Edge</a:t>
            </a:r>
            <a:endParaRPr lang="en-US" sz="2400" kern="1200" dirty="0">
              <a:solidFill>
                <a:schemeClr val="accent1"/>
              </a:solidFill>
            </a:endParaRPr>
          </a:p>
        </p:txBody>
      </p:sp>
      <p:pic>
        <p:nvPicPr>
          <p:cNvPr id="8" name="Picture 7"/>
          <p:cNvPicPr>
            <a:picLocks noChangeAspect="1"/>
          </p:cNvPicPr>
          <p:nvPr/>
        </p:nvPicPr>
        <p:blipFill>
          <a:blip r:embed="rId3"/>
          <a:stretch>
            <a:fillRect/>
          </a:stretch>
        </p:blipFill>
        <p:spPr>
          <a:xfrm>
            <a:off x="5772467" y="1548396"/>
            <a:ext cx="6018697" cy="4182223"/>
          </a:xfrm>
          <a:prstGeom prst="rect">
            <a:avLst/>
          </a:prstGeom>
        </p:spPr>
      </p:pic>
    </p:spTree>
    <p:extLst>
      <p:ext uri="{BB962C8B-B14F-4D97-AF65-F5344CB8AC3E}">
        <p14:creationId xmlns:p14="http://schemas.microsoft.com/office/powerpoint/2010/main" val="1319725650"/>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0"/>
            <a:ext cx="10515600" cy="1325562"/>
          </a:xfrm>
        </p:spPr>
        <p:txBody>
          <a:bodyPr/>
          <a:lstStyle/>
          <a:p>
            <a:pPr algn="ctr"/>
            <a:r>
              <a:rPr lang="en-US" dirty="0">
                <a:solidFill>
                  <a:srgbClr val="0070C0"/>
                </a:solidFill>
              </a:rPr>
              <a:t>Azure Stream Analytics</a:t>
            </a:r>
            <a:br>
              <a:rPr lang="en-US" dirty="0">
                <a:solidFill>
                  <a:srgbClr val="0070C0"/>
                </a:solidFill>
              </a:rPr>
            </a:br>
            <a:r>
              <a:rPr lang="en-US" sz="3200" dirty="0">
                <a:solidFill>
                  <a:srgbClr val="0070C0"/>
                </a:solidFill>
              </a:rPr>
              <a:t>Real time event processing</a:t>
            </a:r>
            <a:endParaRPr lang="en-US" dirty="0">
              <a:solidFill>
                <a:srgbClr val="0070C0"/>
              </a:solidFill>
            </a:endParaRPr>
          </a:p>
        </p:txBody>
      </p:sp>
      <p:sp>
        <p:nvSpPr>
          <p:cNvPr id="3" name="Text Placeholder 2"/>
          <p:cNvSpPr>
            <a:spLocks noGrp="1"/>
          </p:cNvSpPr>
          <p:nvPr>
            <p:ph type="body" sz="quarter" idx="10"/>
          </p:nvPr>
        </p:nvSpPr>
        <p:spPr>
          <a:xfrm>
            <a:off x="6730409" y="1714500"/>
            <a:ext cx="5194672" cy="952056"/>
          </a:xfrm>
        </p:spPr>
        <p:txBody>
          <a:bodyPr/>
          <a:lstStyle/>
          <a:p>
            <a:pPr lvl="1"/>
            <a:endParaRPr lang="en-US" dirty="0"/>
          </a:p>
          <a:p>
            <a:endParaRPr lang="en-US" dirty="0"/>
          </a:p>
        </p:txBody>
      </p:sp>
      <p:sp>
        <p:nvSpPr>
          <p:cNvPr id="6" name="Text Placeholder 2"/>
          <p:cNvSpPr>
            <a:spLocks noGrp="1"/>
          </p:cNvSpPr>
          <p:nvPr>
            <p:ph type="body" sz="quarter" idx="11"/>
          </p:nvPr>
        </p:nvSpPr>
        <p:spPr>
          <a:xfrm>
            <a:off x="7484939" y="1358715"/>
            <a:ext cx="4445965" cy="6300186"/>
          </a:xfrm>
        </p:spPr>
        <p:txBody>
          <a:bodyPr/>
          <a:lstStyle/>
          <a:p>
            <a:pPr marL="457200" indent="-457200">
              <a:buFont typeface="Arial" panose="020B0604020202020204" pitchFamily="34" charset="0"/>
              <a:buChar char="•"/>
            </a:pPr>
            <a:r>
              <a:rPr lang="en-US" sz="2800" dirty="0">
                <a:solidFill>
                  <a:srgbClr val="0070C0"/>
                </a:solidFill>
              </a:rPr>
              <a:t>Uncover real time insights</a:t>
            </a:r>
          </a:p>
          <a:p>
            <a:pPr marL="285750" lvl="1" indent="-285750">
              <a:buFont typeface="Arial" panose="020B0604020202020204" pitchFamily="34" charset="0"/>
              <a:buChar char="•"/>
            </a:pPr>
            <a:r>
              <a:rPr lang="en-US" sz="1800" dirty="0"/>
              <a:t>Perform real time analytics across multiple streams</a:t>
            </a:r>
          </a:p>
          <a:p>
            <a:pPr marL="285750" lvl="1" indent="-285750">
              <a:buFont typeface="Arial" panose="020B0604020202020204" pitchFamily="34" charset="0"/>
              <a:buChar char="•"/>
            </a:pPr>
            <a:r>
              <a:rPr lang="en-US" sz="1800" dirty="0"/>
              <a:t>Complex Event Processing model</a:t>
            </a:r>
          </a:p>
          <a:p>
            <a:pPr marL="457200" indent="-457200">
              <a:buFont typeface="Arial" panose="020B0604020202020204" pitchFamily="34" charset="0"/>
              <a:buChar char="•"/>
            </a:pPr>
            <a:r>
              <a:rPr lang="en-US" sz="2800" dirty="0">
                <a:solidFill>
                  <a:srgbClr val="0070C0"/>
                </a:solidFill>
              </a:rPr>
              <a:t>Rapid Deployment</a:t>
            </a:r>
          </a:p>
          <a:p>
            <a:pPr marL="285750" lvl="1" indent="-285750">
              <a:buFont typeface="Arial" panose="020B0604020202020204" pitchFamily="34" charset="0"/>
              <a:buChar char="•"/>
            </a:pPr>
            <a:r>
              <a:rPr lang="en-US" sz="1800" dirty="0"/>
              <a:t>Use simple SQL syntax, auto distributed for scale</a:t>
            </a:r>
          </a:p>
          <a:p>
            <a:pPr marL="457200" indent="-457200">
              <a:buFont typeface="Arial" panose="020B0604020202020204" pitchFamily="34" charset="0"/>
              <a:buChar char="•"/>
            </a:pPr>
            <a:r>
              <a:rPr lang="en-US" sz="2800" dirty="0">
                <a:solidFill>
                  <a:srgbClr val="0070C0"/>
                </a:solidFill>
              </a:rPr>
              <a:t>Mission critical reliability</a:t>
            </a:r>
          </a:p>
          <a:p>
            <a:pPr marL="285750" lvl="1" indent="-285750">
              <a:buFont typeface="Arial" panose="020B0604020202020204" pitchFamily="34" charset="0"/>
              <a:buChar char="•"/>
            </a:pPr>
            <a:r>
              <a:rPr lang="en-US" sz="1800" dirty="0"/>
              <a:t>Fully managed, low latency, high throughput</a:t>
            </a:r>
          </a:p>
          <a:p>
            <a:pPr marL="457200" indent="-457200">
              <a:buFont typeface="Arial" panose="020B0604020202020204" pitchFamily="34" charset="0"/>
              <a:buChar char="•"/>
            </a:pPr>
            <a:r>
              <a:rPr lang="en-US" sz="2800" dirty="0">
                <a:solidFill>
                  <a:srgbClr val="0070C0"/>
                </a:solidFill>
              </a:rPr>
              <a:t>Create real time alerts</a:t>
            </a:r>
          </a:p>
          <a:p>
            <a:pPr marL="285750" lvl="1" indent="-285750">
              <a:buFont typeface="Arial" panose="020B0604020202020204" pitchFamily="34" charset="0"/>
              <a:buChar char="•"/>
            </a:pPr>
            <a:r>
              <a:rPr lang="en-US" sz="1800" dirty="0"/>
              <a:t>Flag alerts and alarms for attention</a:t>
            </a:r>
          </a:p>
          <a:p>
            <a:pPr marL="457200" indent="-457200">
              <a:buFont typeface="Arial" panose="020B0604020202020204" pitchFamily="34" charset="0"/>
              <a:buChar char="•"/>
            </a:pPr>
            <a:r>
              <a:rPr lang="en-US" sz="2800" dirty="0">
                <a:solidFill>
                  <a:srgbClr val="0070C0"/>
                </a:solidFill>
              </a:rPr>
              <a:t>High volume and Scale</a:t>
            </a:r>
          </a:p>
          <a:p>
            <a:pPr marL="285750" lvl="1" indent="-285750">
              <a:buFont typeface="Arial" panose="020B0604020202020204" pitchFamily="34" charset="0"/>
              <a:buChar char="•"/>
            </a:pPr>
            <a:r>
              <a:rPr lang="en-US" sz="1800" dirty="0"/>
              <a:t>Analyze millions of data points per second</a:t>
            </a:r>
          </a:p>
        </p:txBody>
      </p:sp>
      <p:pic>
        <p:nvPicPr>
          <p:cNvPr id="4" name="Picture 3"/>
          <p:cNvPicPr>
            <a:picLocks noChangeAspect="1"/>
          </p:cNvPicPr>
          <p:nvPr/>
        </p:nvPicPr>
        <p:blipFill>
          <a:blip r:embed="rId3"/>
          <a:stretch>
            <a:fillRect/>
          </a:stretch>
        </p:blipFill>
        <p:spPr>
          <a:xfrm>
            <a:off x="158178" y="1667801"/>
            <a:ext cx="3420166" cy="4420626"/>
          </a:xfrm>
          <a:prstGeom prst="rect">
            <a:avLst/>
          </a:prstGeom>
        </p:spPr>
      </p:pic>
      <p:grpSp>
        <p:nvGrpSpPr>
          <p:cNvPr id="65" name="Group 64"/>
          <p:cNvGrpSpPr/>
          <p:nvPr/>
        </p:nvGrpSpPr>
        <p:grpSpPr>
          <a:xfrm>
            <a:off x="4129000" y="1667801"/>
            <a:ext cx="2972278" cy="2755222"/>
            <a:chOff x="5796274" y="515619"/>
            <a:chExt cx="6275892" cy="4120503"/>
          </a:xfrm>
        </p:grpSpPr>
        <p:sp>
          <p:nvSpPr>
            <p:cNvPr id="66" name="Rounded Rectangle 64"/>
            <p:cNvSpPr/>
            <p:nvPr/>
          </p:nvSpPr>
          <p:spPr bwMode="auto">
            <a:xfrm>
              <a:off x="5885971" y="2471050"/>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67" name="Rectangle 66"/>
            <p:cNvSpPr/>
            <p:nvPr/>
          </p:nvSpPr>
          <p:spPr bwMode="auto">
            <a:xfrm>
              <a:off x="6032347"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68" name="Rectangle 67"/>
            <p:cNvSpPr/>
            <p:nvPr/>
          </p:nvSpPr>
          <p:spPr bwMode="auto">
            <a:xfrm>
              <a:off x="63068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69" name="Rectangle 68"/>
            <p:cNvSpPr/>
            <p:nvPr/>
          </p:nvSpPr>
          <p:spPr bwMode="auto">
            <a:xfrm>
              <a:off x="69412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70" name="Rectangle 69"/>
            <p:cNvSpPr/>
            <p:nvPr/>
          </p:nvSpPr>
          <p:spPr bwMode="auto">
            <a:xfrm>
              <a:off x="74799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71" name="Rectangle 70"/>
            <p:cNvSpPr/>
            <p:nvPr/>
          </p:nvSpPr>
          <p:spPr bwMode="auto">
            <a:xfrm>
              <a:off x="72046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2" name="Rectangle 71"/>
            <p:cNvSpPr/>
            <p:nvPr/>
          </p:nvSpPr>
          <p:spPr bwMode="auto">
            <a:xfrm>
              <a:off x="891579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73" name="Rectangle 72"/>
            <p:cNvSpPr/>
            <p:nvPr/>
          </p:nvSpPr>
          <p:spPr bwMode="auto">
            <a:xfrm>
              <a:off x="9184543"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4" name="Oval 73"/>
            <p:cNvSpPr/>
            <p:nvPr/>
          </p:nvSpPr>
          <p:spPr bwMode="auto">
            <a:xfrm>
              <a:off x="5808573"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5" name="Oval 74"/>
            <p:cNvSpPr/>
            <p:nvPr/>
          </p:nvSpPr>
          <p:spPr bwMode="auto">
            <a:xfrm>
              <a:off x="772016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6" name="Oval 75"/>
            <p:cNvSpPr/>
            <p:nvPr/>
          </p:nvSpPr>
          <p:spPr bwMode="auto">
            <a:xfrm>
              <a:off x="676537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7" name="Oval 76"/>
            <p:cNvSpPr/>
            <p:nvPr/>
          </p:nvSpPr>
          <p:spPr bwMode="auto">
            <a:xfrm>
              <a:off x="1042918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8" name="Oval 77"/>
            <p:cNvSpPr/>
            <p:nvPr/>
          </p:nvSpPr>
          <p:spPr bwMode="auto">
            <a:xfrm>
              <a:off x="960041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9" name="Oval 78"/>
            <p:cNvSpPr/>
            <p:nvPr/>
          </p:nvSpPr>
          <p:spPr bwMode="auto">
            <a:xfrm>
              <a:off x="8643617"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cxnSp>
          <p:nvCxnSpPr>
            <p:cNvPr id="80" name="Straight Arrow Connector 79"/>
            <p:cNvCxnSpPr>
              <a:stCxn id="74" idx="6"/>
              <a:endCxn id="86" idx="1"/>
            </p:cNvCxnSpPr>
            <p:nvPr/>
          </p:nvCxnSpPr>
          <p:spPr>
            <a:xfrm flipV="1">
              <a:off x="5926836" y="1990647"/>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796274" y="1712886"/>
              <a:ext cx="74379" cy="184666"/>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0</a:t>
              </a:r>
            </a:p>
          </p:txBody>
        </p:sp>
        <p:sp>
          <p:nvSpPr>
            <p:cNvPr id="82" name="TextBox 81"/>
            <p:cNvSpPr txBox="1"/>
            <p:nvPr/>
          </p:nvSpPr>
          <p:spPr>
            <a:xfrm>
              <a:off x="6757680" y="1712886"/>
              <a:ext cx="74364"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5</a:t>
              </a:r>
            </a:p>
          </p:txBody>
        </p:sp>
        <p:sp>
          <p:nvSpPr>
            <p:cNvPr id="83" name="TextBox 82"/>
            <p:cNvSpPr txBox="1"/>
            <p:nvPr/>
          </p:nvSpPr>
          <p:spPr>
            <a:xfrm>
              <a:off x="960041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20</a:t>
              </a:r>
            </a:p>
          </p:txBody>
        </p:sp>
        <p:sp>
          <p:nvSpPr>
            <p:cNvPr id="84" name="TextBox 83"/>
            <p:cNvSpPr txBox="1"/>
            <p:nvPr/>
          </p:nvSpPr>
          <p:spPr>
            <a:xfrm>
              <a:off x="771220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10</a:t>
              </a:r>
            </a:p>
          </p:txBody>
        </p:sp>
        <p:sp>
          <p:nvSpPr>
            <p:cNvPr id="85" name="TextBox 84"/>
            <p:cNvSpPr txBox="1"/>
            <p:nvPr/>
          </p:nvSpPr>
          <p:spPr>
            <a:xfrm>
              <a:off x="865631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15</a:t>
              </a:r>
            </a:p>
          </p:txBody>
        </p:sp>
        <p:sp>
          <p:nvSpPr>
            <p:cNvPr id="86" name="TextBox 85"/>
            <p:cNvSpPr txBox="1"/>
            <p:nvPr/>
          </p:nvSpPr>
          <p:spPr>
            <a:xfrm>
              <a:off x="11617628" y="1749265"/>
              <a:ext cx="454538" cy="482763"/>
            </a:xfrm>
            <a:prstGeom prst="rect">
              <a:avLst/>
            </a:prstGeom>
            <a:noFill/>
          </p:spPr>
          <p:txBody>
            <a:bodyPr wrap="none" lIns="0" tIns="0" rIns="0" bIns="0" rtlCol="0">
              <a:spAutoFit/>
            </a:bodyPr>
            <a:lstStyle/>
            <a:p>
              <a:pPr algn="ctr"/>
              <a:r>
                <a:rPr lang="en-US" sz="1568" spc="-70" dirty="0">
                  <a:gradFill>
                    <a:gsLst>
                      <a:gs pos="2917">
                        <a:srgbClr val="404040"/>
                      </a:gs>
                      <a:gs pos="30000">
                        <a:srgbClr val="404040"/>
                      </a:gs>
                    </a:gsLst>
                    <a:lin ang="5400000" scaled="0"/>
                  </a:gradFill>
                  <a:latin typeface="Segoe UI Light" panose="020B0502040204020203" pitchFamily="34" charset="0"/>
                </a:rPr>
                <a:t>Time</a:t>
              </a:r>
            </a:p>
            <a:p>
              <a:pPr algn="ctr"/>
              <a:r>
                <a:rPr lang="en-US" sz="1568" spc="-70" dirty="0">
                  <a:gradFill>
                    <a:gsLst>
                      <a:gs pos="2917">
                        <a:srgbClr val="404040"/>
                      </a:gs>
                      <a:gs pos="30000">
                        <a:srgbClr val="404040"/>
                      </a:gs>
                    </a:gsLst>
                    <a:lin ang="5400000" scaled="0"/>
                  </a:gradFill>
                  <a:latin typeface="Segoe UI Light" panose="020B0502040204020203" pitchFamily="34" charset="0"/>
                </a:rPr>
                <a:t> (</a:t>
              </a:r>
              <a:r>
                <a:rPr lang="en-US" sz="1568" spc="-70" dirty="0" err="1">
                  <a:gradFill>
                    <a:gsLst>
                      <a:gs pos="2917">
                        <a:srgbClr val="404040"/>
                      </a:gs>
                      <a:gs pos="30000">
                        <a:srgbClr val="404040"/>
                      </a:gs>
                    </a:gsLst>
                    <a:lin ang="5400000" scaled="0"/>
                  </a:gradFill>
                  <a:latin typeface="Segoe UI Light" panose="020B0502040204020203" pitchFamily="34" charset="0"/>
                </a:rPr>
                <a:t>secs</a:t>
              </a:r>
              <a:r>
                <a:rPr lang="en-US" sz="1568" spc="-70" dirty="0">
                  <a:gradFill>
                    <a:gsLst>
                      <a:gs pos="2917">
                        <a:srgbClr val="404040"/>
                      </a:gs>
                      <a:gs pos="30000">
                        <a:srgbClr val="404040"/>
                      </a:gs>
                    </a:gsLst>
                    <a:lin ang="5400000" scaled="0"/>
                  </a:gradFill>
                  <a:latin typeface="Segoe UI Light" panose="020B0502040204020203" pitchFamily="34" charset="0"/>
                </a:rPr>
                <a:t>)</a:t>
              </a:r>
            </a:p>
          </p:txBody>
        </p:sp>
        <p:cxnSp>
          <p:nvCxnSpPr>
            <p:cNvPr id="87" name="Straight Connector 86"/>
            <p:cNvCxnSpPr/>
            <p:nvPr/>
          </p:nvCxnSpPr>
          <p:spPr>
            <a:xfrm>
              <a:off x="9658116" y="201006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8" name="Rounded Rectangle 86"/>
            <p:cNvSpPr/>
            <p:nvPr/>
          </p:nvSpPr>
          <p:spPr bwMode="auto">
            <a:xfrm>
              <a:off x="6765376" y="2901116"/>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89" name="TextBox 88"/>
            <p:cNvSpPr txBox="1"/>
            <p:nvPr/>
          </p:nvSpPr>
          <p:spPr>
            <a:xfrm>
              <a:off x="1040992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25</a:t>
              </a:r>
            </a:p>
          </p:txBody>
        </p:sp>
        <p:sp>
          <p:nvSpPr>
            <p:cNvPr id="90" name="TextBox 89"/>
            <p:cNvSpPr txBox="1"/>
            <p:nvPr/>
          </p:nvSpPr>
          <p:spPr>
            <a:xfrm>
              <a:off x="5867705" y="515619"/>
              <a:ext cx="5464197" cy="369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1" dirty="0">
                  <a:solidFill>
                    <a:srgbClr val="404040"/>
                  </a:solidFill>
                  <a:latin typeface="Segoe UI Light" panose="020B0502040204020203" pitchFamily="34" charset="0"/>
                </a:rPr>
                <a:t>A 10-second Hopping Window with a 5-second “Hop”</a:t>
              </a:r>
            </a:p>
          </p:txBody>
        </p:sp>
        <p:sp>
          <p:nvSpPr>
            <p:cNvPr id="91" name="Oval 90"/>
            <p:cNvSpPr/>
            <p:nvPr/>
          </p:nvSpPr>
          <p:spPr bwMode="auto">
            <a:xfrm>
              <a:off x="11272772" y="192957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92" name="TextBox 91"/>
            <p:cNvSpPr txBox="1"/>
            <p:nvPr/>
          </p:nvSpPr>
          <p:spPr>
            <a:xfrm>
              <a:off x="1125753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30</a:t>
              </a:r>
            </a:p>
          </p:txBody>
        </p:sp>
        <p:cxnSp>
          <p:nvCxnSpPr>
            <p:cNvPr id="93" name="Straight Connector 92"/>
            <p:cNvCxnSpPr/>
            <p:nvPr/>
          </p:nvCxnSpPr>
          <p:spPr>
            <a:xfrm>
              <a:off x="11320783" y="194385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Rounded Rectangle 92"/>
            <p:cNvSpPr/>
            <p:nvPr/>
          </p:nvSpPr>
          <p:spPr bwMode="auto">
            <a:xfrm>
              <a:off x="7781958" y="3350429"/>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95" name="Rectangle 94"/>
            <p:cNvSpPr/>
            <p:nvPr/>
          </p:nvSpPr>
          <p:spPr bwMode="auto">
            <a:xfrm>
              <a:off x="7320218"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96" name="Rectangle 95"/>
            <p:cNvSpPr/>
            <p:nvPr/>
          </p:nvSpPr>
          <p:spPr bwMode="auto">
            <a:xfrm>
              <a:off x="7925557"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97" name="Rectangle 96"/>
            <p:cNvSpPr/>
            <p:nvPr/>
          </p:nvSpPr>
          <p:spPr bwMode="auto">
            <a:xfrm>
              <a:off x="7631236"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8" name="Rectangle 97"/>
            <p:cNvSpPr/>
            <p:nvPr/>
          </p:nvSpPr>
          <p:spPr bwMode="auto">
            <a:xfrm>
              <a:off x="8460156"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99" name="Rectangle 98"/>
            <p:cNvSpPr/>
            <p:nvPr/>
          </p:nvSpPr>
          <p:spPr bwMode="auto">
            <a:xfrm>
              <a:off x="8767004"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0" name="Rounded Rectangle 98"/>
            <p:cNvSpPr/>
            <p:nvPr/>
          </p:nvSpPr>
          <p:spPr bwMode="auto">
            <a:xfrm>
              <a:off x="8704971" y="3798040"/>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1" name="Rounded Rectangle 99"/>
            <p:cNvSpPr/>
            <p:nvPr/>
          </p:nvSpPr>
          <p:spPr bwMode="auto">
            <a:xfrm>
              <a:off x="9670177" y="4236129"/>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2" name="Rectangle 101"/>
            <p:cNvSpPr/>
            <p:nvPr/>
          </p:nvSpPr>
          <p:spPr bwMode="auto">
            <a:xfrm>
              <a:off x="10013609"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3" name="Rectangle 102"/>
            <p:cNvSpPr/>
            <p:nvPr/>
          </p:nvSpPr>
          <p:spPr bwMode="auto">
            <a:xfrm>
              <a:off x="10269433"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04" name="Rectangle 103"/>
            <p:cNvSpPr/>
            <p:nvPr/>
          </p:nvSpPr>
          <p:spPr bwMode="auto">
            <a:xfrm>
              <a:off x="10530252"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5" name="Rectangle 104"/>
            <p:cNvSpPr/>
            <p:nvPr/>
          </p:nvSpPr>
          <p:spPr bwMode="auto">
            <a:xfrm>
              <a:off x="10792918"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6" name="Rectangle 105"/>
            <p:cNvSpPr/>
            <p:nvPr/>
          </p:nvSpPr>
          <p:spPr bwMode="auto">
            <a:xfrm>
              <a:off x="6165615"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7" name="Rectangle 106"/>
            <p:cNvSpPr/>
            <p:nvPr/>
          </p:nvSpPr>
          <p:spPr bwMode="auto">
            <a:xfrm>
              <a:off x="6459154"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8" name="Rectangle 107"/>
            <p:cNvSpPr/>
            <p:nvPr/>
          </p:nvSpPr>
          <p:spPr bwMode="auto">
            <a:xfrm>
              <a:off x="6722158"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109" name="Rectangle 108"/>
            <p:cNvSpPr/>
            <p:nvPr/>
          </p:nvSpPr>
          <p:spPr bwMode="auto">
            <a:xfrm>
              <a:off x="7289403"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110" name="Rectangle 109"/>
            <p:cNvSpPr/>
            <p:nvPr/>
          </p:nvSpPr>
          <p:spPr bwMode="auto">
            <a:xfrm>
              <a:off x="6995081"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1" name="Rectangle 110"/>
            <p:cNvSpPr/>
            <p:nvPr/>
          </p:nvSpPr>
          <p:spPr bwMode="auto">
            <a:xfrm>
              <a:off x="9107755"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112" name="Rectangle 111"/>
            <p:cNvSpPr/>
            <p:nvPr/>
          </p:nvSpPr>
          <p:spPr bwMode="auto">
            <a:xfrm>
              <a:off x="9366984"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3" name="Rectangle 112"/>
            <p:cNvSpPr/>
            <p:nvPr/>
          </p:nvSpPr>
          <p:spPr bwMode="auto">
            <a:xfrm>
              <a:off x="9624677"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14" name="Rectangle 113"/>
            <p:cNvSpPr/>
            <p:nvPr/>
          </p:nvSpPr>
          <p:spPr bwMode="auto">
            <a:xfrm>
              <a:off x="9880502"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15" name="Rectangle 114"/>
            <p:cNvSpPr/>
            <p:nvPr/>
          </p:nvSpPr>
          <p:spPr bwMode="auto">
            <a:xfrm>
              <a:off x="10616011"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6" name="Rectangle 115"/>
            <p:cNvSpPr/>
            <p:nvPr/>
          </p:nvSpPr>
          <p:spPr bwMode="auto">
            <a:xfrm>
              <a:off x="1088820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cxnSp>
          <p:nvCxnSpPr>
            <p:cNvPr id="117" name="Straight Connector 116"/>
            <p:cNvCxnSpPr/>
            <p:nvPr/>
          </p:nvCxnSpPr>
          <p:spPr>
            <a:xfrm>
              <a:off x="8686704" y="199102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0495894" y="200054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780302" y="1962684"/>
              <a:ext cx="9520" cy="4340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820072" y="201528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bwMode="auto">
            <a:xfrm>
              <a:off x="9824673"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22" name="Rectangle 121"/>
            <p:cNvSpPr/>
            <p:nvPr/>
          </p:nvSpPr>
          <p:spPr bwMode="auto">
            <a:xfrm>
              <a:off x="10080498"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grpSp>
      <p:pic>
        <p:nvPicPr>
          <p:cNvPr id="5" name="Picture 4"/>
          <p:cNvPicPr>
            <a:picLocks noChangeAspect="1"/>
          </p:cNvPicPr>
          <p:nvPr/>
        </p:nvPicPr>
        <p:blipFill>
          <a:blip r:embed="rId4"/>
          <a:stretch>
            <a:fillRect/>
          </a:stretch>
        </p:blipFill>
        <p:spPr>
          <a:xfrm>
            <a:off x="3784526" y="4915813"/>
            <a:ext cx="3643770" cy="1469886"/>
          </a:xfrm>
          <a:prstGeom prst="rect">
            <a:avLst/>
          </a:prstGeom>
        </p:spPr>
      </p:pic>
    </p:spTree>
    <p:extLst>
      <p:ext uri="{BB962C8B-B14F-4D97-AF65-F5344CB8AC3E}">
        <p14:creationId xmlns:p14="http://schemas.microsoft.com/office/powerpoint/2010/main" val="9882277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Questions?</a:t>
            </a:r>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85822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4">
            <a:extLst>
              <a:ext uri="{FF2B5EF4-FFF2-40B4-BE49-F238E27FC236}">
                <a16:creationId xmlns:a16="http://schemas.microsoft.com/office/drawing/2014/main" id="{63001B80-A4E6-4071-A3D2-41E21EB22E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6354" y="5207951"/>
            <a:ext cx="484859" cy="465719"/>
          </a:xfrm>
          <a:prstGeom prst="rect">
            <a:avLst/>
          </a:prstGeom>
          <a:effectLst>
            <a:outerShdw blurRad="63500" sx="102000" sy="102000" algn="ctr" rotWithShape="0">
              <a:prstClr val="black">
                <a:alpha val="40000"/>
              </a:prstClr>
            </a:outerShdw>
          </a:effectLst>
        </p:spPr>
      </p:pic>
      <p:pic>
        <p:nvPicPr>
          <p:cNvPr id="166" name="Picture 165">
            <a:extLst>
              <a:ext uri="{FF2B5EF4-FFF2-40B4-BE49-F238E27FC236}">
                <a16:creationId xmlns:a16="http://schemas.microsoft.com/office/drawing/2014/main" id="{54E21835-F0F4-4EC1-9243-C252DE31DE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17825" y="5111893"/>
            <a:ext cx="484859" cy="465719"/>
          </a:xfrm>
          <a:prstGeom prst="rect">
            <a:avLst/>
          </a:prstGeom>
          <a:effectLst>
            <a:outerShdw blurRad="63500" sx="102000" sy="102000" algn="ctr" rotWithShape="0">
              <a:prstClr val="black">
                <a:alpha val="40000"/>
              </a:prstClr>
            </a:outerShdw>
          </a:effectLst>
        </p:spPr>
      </p:pic>
      <p:sp>
        <p:nvSpPr>
          <p:cNvPr id="130" name="Rectangle 129"/>
          <p:cNvSpPr/>
          <p:nvPr/>
        </p:nvSpPr>
        <p:spPr bwMode="auto">
          <a:xfrm>
            <a:off x="1931576" y="3260888"/>
            <a:ext cx="482310"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867">
              <a:defRPr/>
            </a:pPr>
            <a:r>
              <a:rPr lang="en-US" sz="882" b="1" kern="0" dirty="0">
                <a:solidFill>
                  <a:srgbClr val="5B9BD5"/>
                </a:solidFill>
                <a:latin typeface="Segoe UI"/>
                <a:ea typeface="Segoe UI" panose="020B0502040204020203" pitchFamily="34" charset="0"/>
                <a:cs typeface="Segoe UI" panose="020B0502040204020203" pitchFamily="34" charset="0"/>
              </a:rPr>
              <a:t>West US</a:t>
            </a:r>
          </a:p>
        </p:txBody>
      </p:sp>
      <p:sp>
        <p:nvSpPr>
          <p:cNvPr id="135" name="Rectangle 134"/>
          <p:cNvSpPr/>
          <p:nvPr/>
        </p:nvSpPr>
        <p:spPr bwMode="auto">
          <a:xfrm>
            <a:off x="1671049" y="2742642"/>
            <a:ext cx="978936"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638">
              <a:defRPr/>
            </a:pPr>
            <a:r>
              <a:rPr lang="en-US" sz="882" b="1" kern="0" dirty="0">
                <a:solidFill>
                  <a:srgbClr val="5B9BD5"/>
                </a:solidFill>
                <a:latin typeface="Segoe UI"/>
                <a:ea typeface="Segoe UI" panose="020B0502040204020203" pitchFamily="34" charset="0"/>
                <a:cs typeface="Segoe UI" panose="020B0502040204020203" pitchFamily="34" charset="0"/>
              </a:rPr>
              <a:t>West US 2</a:t>
            </a:r>
          </a:p>
        </p:txBody>
      </p:sp>
      <p:graphicFrame>
        <p:nvGraphicFramePr>
          <p:cNvPr id="30" name="Object 29"/>
          <p:cNvGraphicFramePr>
            <a:graphicFrameLocks noChangeAspect="1"/>
          </p:cNvGraphicFramePr>
          <p:nvPr>
            <p:custDataLst>
              <p:tags r:id="rId2"/>
            </p:custDataLst>
            <p:extLst/>
          </p:nvPr>
        </p:nvGraphicFramePr>
        <p:xfrm>
          <a:off x="3287" y="3017"/>
          <a:ext cx="1556" cy="1556"/>
        </p:xfrm>
        <a:graphic>
          <a:graphicData uri="http://schemas.openxmlformats.org/presentationml/2006/ole">
            <mc:AlternateContent xmlns:mc="http://schemas.openxmlformats.org/markup-compatibility/2006">
              <mc:Choice xmlns:v="urn:schemas-microsoft-com:vml" Requires="v">
                <p:oleObj spid="_x0000_s1070" name="think-cell Slide" r:id="rId6" imgW="377" imgH="377" progId="TCLayout.ActiveDocument.1">
                  <p:embed/>
                </p:oleObj>
              </mc:Choice>
              <mc:Fallback>
                <p:oleObj name="think-cell Slide" r:id="rId6" imgW="377" imgH="377" progId="TCLayout.ActiveDocument.1">
                  <p:embed/>
                  <p:pic>
                    <p:nvPicPr>
                      <p:cNvPr id="30" name="Object 29"/>
                      <p:cNvPicPr/>
                      <p:nvPr/>
                    </p:nvPicPr>
                    <p:blipFill>
                      <a:blip r:embed="rId7"/>
                      <a:stretch>
                        <a:fillRect/>
                      </a:stretch>
                    </p:blipFill>
                    <p:spPr>
                      <a:xfrm>
                        <a:off x="3287" y="3017"/>
                        <a:ext cx="1556" cy="1556"/>
                      </a:xfrm>
                      <a:prstGeom prst="rect">
                        <a:avLst/>
                      </a:prstGeom>
                    </p:spPr>
                  </p:pic>
                </p:oleObj>
              </mc:Fallback>
            </mc:AlternateContent>
          </a:graphicData>
        </a:graphic>
      </p:graphicFrame>
      <p:sp>
        <p:nvSpPr>
          <p:cNvPr id="11" name="Title 10"/>
          <p:cNvSpPr>
            <a:spLocks noGrp="1"/>
          </p:cNvSpPr>
          <p:nvPr>
            <p:ph type="title"/>
          </p:nvPr>
        </p:nvSpPr>
        <p:spPr>
          <a:xfrm>
            <a:off x="497794" y="97985"/>
            <a:ext cx="11078251" cy="702903"/>
          </a:xfrm>
        </p:spPr>
        <p:txBody>
          <a:bodyPr/>
          <a:lstStyle/>
          <a:p>
            <a:r>
              <a:rPr lang="en-US" dirty="0"/>
              <a:t>Microsoft Azure Locations</a:t>
            </a:r>
          </a:p>
        </p:txBody>
      </p:sp>
      <p:sp>
        <p:nvSpPr>
          <p:cNvPr id="179" name="Rectangle 178"/>
          <p:cNvSpPr/>
          <p:nvPr/>
        </p:nvSpPr>
        <p:spPr>
          <a:xfrm>
            <a:off x="586661" y="764757"/>
            <a:ext cx="11050833" cy="362087"/>
          </a:xfrm>
          <a:prstGeom prst="rect">
            <a:avLst/>
          </a:prstGeom>
        </p:spPr>
        <p:txBody>
          <a:bodyPr wrap="square" lIns="0" tIns="0" rIns="0" bIns="0" anchor="ctr">
            <a:spAutoFit/>
          </a:bodyPr>
          <a:lstStyle/>
          <a:p>
            <a:pPr defTabSz="896214"/>
            <a:r>
              <a:rPr lang="en-US" sz="2353" kern="0" dirty="0">
                <a:solidFill>
                  <a:srgbClr val="44546A"/>
                </a:solidFill>
                <a:latin typeface="Segoe UI Light"/>
              </a:rPr>
              <a:t>40 Cloud regions worldwide</a:t>
            </a:r>
            <a:endParaRPr lang="en-US" sz="2353" kern="0" baseline="30000" dirty="0">
              <a:solidFill>
                <a:srgbClr val="44546A"/>
              </a:solidFill>
              <a:latin typeface="Segoe UI Light"/>
            </a:endParaRPr>
          </a:p>
        </p:txBody>
      </p:sp>
      <p:pic>
        <p:nvPicPr>
          <p:cNvPr id="331" name="World map" descr="world-map.png"/>
          <p:cNvPicPr>
            <a:picLocks noChangeAspect="1"/>
          </p:cNvPicPr>
          <p:nvPr/>
        </p:nvPicPr>
        <p:blipFill rotWithShape="1">
          <a:blip r:embed="rId8" cstate="screen">
            <a:alphaModFix amt="15000"/>
            <a:grayscl/>
            <a:extLst>
              <a:ext uri="{28A0092B-C50C-407E-A947-70E740481C1C}">
                <a14:useLocalDpi xmlns:a14="http://schemas.microsoft.com/office/drawing/2010/main"/>
              </a:ext>
            </a:extLst>
          </a:blip>
          <a:srcRect/>
          <a:stretch/>
        </p:blipFill>
        <p:spPr>
          <a:xfrm>
            <a:off x="801044" y="1458731"/>
            <a:ext cx="10754815" cy="5087974"/>
          </a:xfrm>
          <a:prstGeom prst="rect">
            <a:avLst/>
          </a:prstGeom>
          <a:blipFill dpi="0" rotWithShape="1">
            <a:blip r:embed="rId9">
              <a:alphaModFix amt="15000"/>
              <a:grayscl/>
            </a:blip>
            <a:srcRect/>
            <a:stretch>
              <a:fillRect/>
            </a:stretch>
          </a:blipFill>
          <a:ln w="55000" cap="flat" cmpd="thickThin" algn="ctr">
            <a:noFill/>
            <a:prstDash val="solid"/>
            <a:headEnd type="none" w="med" len="med"/>
            <a:tailEnd type="none" w="med" len="med"/>
          </a:ln>
          <a:effectLst/>
        </p:spPr>
      </p:pic>
      <p:pic>
        <p:nvPicPr>
          <p:cNvPr id="332" name="Picture 3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9164" y="3729900"/>
            <a:ext cx="484859" cy="465719"/>
          </a:xfrm>
          <a:prstGeom prst="rect">
            <a:avLst/>
          </a:prstGeom>
          <a:effectLst>
            <a:outerShdw blurRad="63500" sx="102000" sy="102000" algn="ctr" rotWithShape="0">
              <a:prstClr val="black">
                <a:alpha val="40000"/>
              </a:prstClr>
            </a:outerShdw>
          </a:effectLst>
        </p:spPr>
      </p:pic>
      <p:pic>
        <p:nvPicPr>
          <p:cNvPr id="333" name="Picture 3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1639" y="3879608"/>
            <a:ext cx="484859" cy="465719"/>
          </a:xfrm>
          <a:prstGeom prst="rect">
            <a:avLst/>
          </a:prstGeom>
          <a:effectLst>
            <a:outerShdw blurRad="63500" sx="102000" sy="102000" algn="ctr" rotWithShape="0">
              <a:prstClr val="black">
                <a:alpha val="40000"/>
              </a:prstClr>
            </a:outerShdw>
          </a:effectLst>
        </p:spPr>
      </p:pic>
      <p:pic>
        <p:nvPicPr>
          <p:cNvPr id="334" name="Picture 3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9702" y="2667748"/>
            <a:ext cx="484859" cy="465719"/>
          </a:xfrm>
          <a:prstGeom prst="rect">
            <a:avLst/>
          </a:prstGeom>
          <a:effectLst>
            <a:outerShdw blurRad="63500" sx="102000" sy="102000" algn="ctr" rotWithShape="0">
              <a:prstClr val="black">
                <a:alpha val="40000"/>
              </a:prstClr>
            </a:outerShdw>
          </a:effectLst>
        </p:spPr>
      </p:pic>
      <p:pic>
        <p:nvPicPr>
          <p:cNvPr id="335" name="Picture 3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5348" y="2682855"/>
            <a:ext cx="484859" cy="465719"/>
          </a:xfrm>
          <a:prstGeom prst="rect">
            <a:avLst/>
          </a:prstGeom>
          <a:effectLst>
            <a:outerShdw blurRad="63500" sx="102000" sy="102000" algn="ctr" rotWithShape="0">
              <a:prstClr val="black">
                <a:alpha val="40000"/>
              </a:prstClr>
            </a:outerShdw>
          </a:effectLst>
        </p:spPr>
      </p:pic>
      <p:pic>
        <p:nvPicPr>
          <p:cNvPr id="336" name="Picture 3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1883" y="2761639"/>
            <a:ext cx="484859" cy="465719"/>
          </a:xfrm>
          <a:prstGeom prst="rect">
            <a:avLst/>
          </a:prstGeom>
          <a:effectLst>
            <a:outerShdw blurRad="63500" sx="102000" sy="102000" algn="ctr" rotWithShape="0">
              <a:prstClr val="black">
                <a:alpha val="40000"/>
              </a:prstClr>
            </a:outerShdw>
          </a:effectLst>
        </p:spPr>
      </p:pic>
      <p:sp>
        <p:nvSpPr>
          <p:cNvPr id="338" name="Rectangle 337"/>
          <p:cNvSpPr/>
          <p:nvPr/>
        </p:nvSpPr>
        <p:spPr bwMode="auto">
          <a:xfrm>
            <a:off x="2745199" y="2666865"/>
            <a:ext cx="55929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Central US</a:t>
            </a:r>
          </a:p>
        </p:txBody>
      </p:sp>
      <p:sp>
        <p:nvSpPr>
          <p:cNvPr id="340" name="Rectangle 339"/>
          <p:cNvSpPr/>
          <p:nvPr/>
        </p:nvSpPr>
        <p:spPr bwMode="auto">
          <a:xfrm>
            <a:off x="4512205" y="3142900"/>
            <a:ext cx="601914"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US</a:t>
            </a:r>
          </a:p>
        </p:txBody>
      </p:sp>
      <p:sp>
        <p:nvSpPr>
          <p:cNvPr id="341" name="Rectangle 340"/>
          <p:cNvSpPr/>
          <p:nvPr/>
        </p:nvSpPr>
        <p:spPr bwMode="auto">
          <a:xfrm>
            <a:off x="2915075" y="2182170"/>
            <a:ext cx="90649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North Central US</a:t>
            </a:r>
          </a:p>
        </p:txBody>
      </p:sp>
      <p:sp>
        <p:nvSpPr>
          <p:cNvPr id="342" name="Rectangle 341"/>
          <p:cNvSpPr/>
          <p:nvPr/>
        </p:nvSpPr>
        <p:spPr bwMode="auto">
          <a:xfrm>
            <a:off x="4758759" y="5099592"/>
            <a:ext cx="76667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867">
              <a:defRPr/>
            </a:pPr>
            <a:r>
              <a:rPr lang="en-US" sz="882" b="1" kern="0" dirty="0">
                <a:solidFill>
                  <a:srgbClr val="5B9BD5"/>
                </a:solidFill>
                <a:latin typeface="Segoe UI"/>
                <a:ea typeface="Segoe UI" panose="020B0502040204020203" pitchFamily="34" charset="0"/>
                <a:cs typeface="Segoe UI" panose="020B0502040204020203" pitchFamily="34" charset="0"/>
              </a:rPr>
              <a:t>Brazil South</a:t>
            </a:r>
          </a:p>
        </p:txBody>
      </p:sp>
      <p:sp>
        <p:nvSpPr>
          <p:cNvPr id="343" name="Rectangle 342"/>
          <p:cNvSpPr/>
          <p:nvPr/>
        </p:nvSpPr>
        <p:spPr bwMode="auto">
          <a:xfrm>
            <a:off x="6091884" y="2516530"/>
            <a:ext cx="6755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West Europe</a:t>
            </a:r>
          </a:p>
        </p:txBody>
      </p:sp>
      <p:sp>
        <p:nvSpPr>
          <p:cNvPr id="344" name="Rectangle 343"/>
          <p:cNvSpPr/>
          <p:nvPr/>
        </p:nvSpPr>
        <p:spPr bwMode="auto">
          <a:xfrm>
            <a:off x="10096107" y="3172437"/>
            <a:ext cx="81694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Japan East</a:t>
            </a:r>
          </a:p>
        </p:txBody>
      </p:sp>
      <p:sp>
        <p:nvSpPr>
          <p:cNvPr id="345" name="Rectangle 344"/>
          <p:cNvSpPr/>
          <p:nvPr/>
        </p:nvSpPr>
        <p:spPr bwMode="auto">
          <a:xfrm>
            <a:off x="8484020" y="4024639"/>
            <a:ext cx="653433"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 India</a:t>
            </a:r>
          </a:p>
        </p:txBody>
      </p:sp>
      <p:sp>
        <p:nvSpPr>
          <p:cNvPr id="346" name="Rectangle 345"/>
          <p:cNvSpPr/>
          <p:nvPr/>
        </p:nvSpPr>
        <p:spPr bwMode="auto">
          <a:xfrm>
            <a:off x="8498956" y="4543967"/>
            <a:ext cx="54201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Southeast Asia</a:t>
            </a:r>
          </a:p>
        </p:txBody>
      </p:sp>
      <p:sp>
        <p:nvSpPr>
          <p:cNvPr id="347" name="Rectangle 346"/>
          <p:cNvSpPr/>
          <p:nvPr/>
        </p:nvSpPr>
        <p:spPr bwMode="auto">
          <a:xfrm>
            <a:off x="9092640" y="5568878"/>
            <a:ext cx="107452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Australia Southeast</a:t>
            </a:r>
          </a:p>
        </p:txBody>
      </p:sp>
      <p:sp>
        <p:nvSpPr>
          <p:cNvPr id="348" name="Rectangle 347"/>
          <p:cNvSpPr/>
          <p:nvPr/>
        </p:nvSpPr>
        <p:spPr bwMode="auto">
          <a:xfrm>
            <a:off x="10487981" y="5231367"/>
            <a:ext cx="85936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Australia East</a:t>
            </a:r>
          </a:p>
        </p:txBody>
      </p:sp>
      <p:sp>
        <p:nvSpPr>
          <p:cNvPr id="349" name="Rectangle 348"/>
          <p:cNvSpPr/>
          <p:nvPr/>
        </p:nvSpPr>
        <p:spPr bwMode="auto">
          <a:xfrm>
            <a:off x="7458451" y="4128206"/>
            <a:ext cx="780198" cy="135743"/>
          </a:xfrm>
          <a:prstGeom prst="rect">
            <a:avLst/>
          </a:prstGeom>
        </p:spPr>
        <p:txBody>
          <a:bodyPr vert="horz" wrap="square" lIns="0" tIns="0" rIns="0" bIns="0" numCol="1" rtlCol="0" anchor="ctr" anchorCtr="0" compatLnSpc="1">
            <a:sp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Central India</a:t>
            </a:r>
          </a:p>
        </p:txBody>
      </p:sp>
      <p:pic>
        <p:nvPicPr>
          <p:cNvPr id="350" name="Picture 3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17337" y="4179242"/>
            <a:ext cx="484859" cy="465719"/>
          </a:xfrm>
          <a:prstGeom prst="rect">
            <a:avLst/>
          </a:prstGeom>
          <a:effectLst>
            <a:outerShdw blurRad="63500" sx="102000" sy="102000" algn="ctr" rotWithShape="0">
              <a:prstClr val="black">
                <a:alpha val="40000"/>
              </a:prstClr>
            </a:outerShdw>
          </a:effectLst>
        </p:spPr>
      </p:pic>
      <p:pic>
        <p:nvPicPr>
          <p:cNvPr id="351" name="Picture 3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84495" y="3614007"/>
            <a:ext cx="484859" cy="465719"/>
          </a:xfrm>
          <a:prstGeom prst="rect">
            <a:avLst/>
          </a:prstGeom>
          <a:effectLst>
            <a:outerShdw blurRad="63500" sx="102000" sy="102000" algn="ctr" rotWithShape="0">
              <a:prstClr val="black">
                <a:alpha val="40000"/>
              </a:prstClr>
            </a:outerShdw>
          </a:effectLst>
        </p:spPr>
      </p:pic>
      <p:pic>
        <p:nvPicPr>
          <p:cNvPr id="352" name="Picture 3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9539" y="5343519"/>
            <a:ext cx="484859" cy="465719"/>
          </a:xfrm>
          <a:prstGeom prst="rect">
            <a:avLst/>
          </a:prstGeom>
          <a:effectLst>
            <a:outerShdw blurRad="63500" sx="102000" sy="102000" algn="ctr" rotWithShape="0">
              <a:prstClr val="black">
                <a:alpha val="40000"/>
              </a:prstClr>
            </a:outerShdw>
          </a:effectLst>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19539" y="5232387"/>
            <a:ext cx="484859" cy="465719"/>
          </a:xfrm>
          <a:prstGeom prst="rect">
            <a:avLst/>
          </a:prstGeom>
          <a:effectLst>
            <a:outerShdw blurRad="63500" sx="102000" sy="102000" algn="ctr" rotWithShape="0">
              <a:prstClr val="black">
                <a:alpha val="40000"/>
              </a:prstClr>
            </a:outerShdw>
          </a:effectLst>
        </p:spPr>
      </p:pic>
      <p:pic>
        <p:nvPicPr>
          <p:cNvPr id="354" name="Picture 3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4902" y="3368541"/>
            <a:ext cx="484859" cy="465719"/>
          </a:xfrm>
          <a:prstGeom prst="rect">
            <a:avLst/>
          </a:prstGeom>
          <a:effectLst>
            <a:outerShdw blurRad="63500" sx="102000" sy="102000" algn="ctr" rotWithShape="0">
              <a:prstClr val="black">
                <a:alpha val="40000"/>
              </a:prstClr>
            </a:outerShdw>
          </a:effectLst>
        </p:spPr>
      </p:pic>
      <p:pic>
        <p:nvPicPr>
          <p:cNvPr id="355" name="Picture 3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37455" y="3108240"/>
            <a:ext cx="484859" cy="465719"/>
          </a:xfrm>
          <a:prstGeom prst="rect">
            <a:avLst/>
          </a:prstGeom>
          <a:effectLst>
            <a:outerShdw blurRad="63500" sx="102000" sy="102000" algn="ctr" rotWithShape="0">
              <a:prstClr val="black">
                <a:alpha val="40000"/>
              </a:prstClr>
            </a:outerShdw>
          </a:effectLst>
        </p:spPr>
      </p:pic>
      <p:pic>
        <p:nvPicPr>
          <p:cNvPr id="356" name="Picture 3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70259" y="3091156"/>
            <a:ext cx="484859" cy="465719"/>
          </a:xfrm>
          <a:prstGeom prst="rect">
            <a:avLst/>
          </a:prstGeom>
          <a:effectLst>
            <a:outerShdw blurRad="63500" sx="102000" sy="102000" algn="ctr" rotWithShape="0">
              <a:prstClr val="black">
                <a:alpha val="40000"/>
              </a:prstClr>
            </a:outerShdw>
          </a:effectLst>
        </p:spPr>
      </p:pic>
      <p:pic>
        <p:nvPicPr>
          <p:cNvPr id="357" name="Picture 3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1437" y="3216543"/>
            <a:ext cx="484859" cy="465719"/>
          </a:xfrm>
          <a:prstGeom prst="rect">
            <a:avLst/>
          </a:prstGeom>
          <a:effectLst>
            <a:outerShdw blurRad="63500" sx="102000" sy="102000" algn="ctr" rotWithShape="0">
              <a:prstClr val="black">
                <a:alpha val="40000"/>
              </a:prstClr>
            </a:outerShdw>
          </a:effectLst>
        </p:spPr>
      </p:pic>
      <p:pic>
        <p:nvPicPr>
          <p:cNvPr id="358" name="Picture 3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2567" y="2644815"/>
            <a:ext cx="484859" cy="465719"/>
          </a:xfrm>
          <a:prstGeom prst="rect">
            <a:avLst/>
          </a:prstGeom>
          <a:effectLst>
            <a:outerShdw blurRad="63500" sx="102000" sy="102000" algn="ctr" rotWithShape="0">
              <a:prstClr val="black">
                <a:alpha val="40000"/>
              </a:prstClr>
            </a:outerShdw>
          </a:effectLst>
        </p:spPr>
      </p:pic>
      <p:pic>
        <p:nvPicPr>
          <p:cNvPr id="359" name="Picture 3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11203" y="3403352"/>
            <a:ext cx="484859" cy="465719"/>
          </a:xfrm>
          <a:prstGeom prst="rect">
            <a:avLst/>
          </a:prstGeom>
          <a:effectLst>
            <a:outerShdw blurRad="63500" sx="102000" sy="102000" algn="ctr" rotWithShape="0">
              <a:prstClr val="black">
                <a:alpha val="40000"/>
              </a:prstClr>
            </a:outerShdw>
          </a:effectLst>
        </p:spPr>
      </p:pic>
      <p:pic>
        <p:nvPicPr>
          <p:cNvPr id="360" name="Picture 3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3617" y="3003299"/>
            <a:ext cx="484859" cy="465719"/>
          </a:xfrm>
          <a:prstGeom prst="rect">
            <a:avLst/>
          </a:prstGeom>
          <a:effectLst>
            <a:outerShdw blurRad="63500" sx="102000" sy="102000" algn="ctr" rotWithShape="0">
              <a:prstClr val="black">
                <a:alpha val="40000"/>
              </a:prstClr>
            </a:outerShdw>
          </a:effectLst>
        </p:spPr>
      </p:pic>
      <p:pic>
        <p:nvPicPr>
          <p:cNvPr id="361" name="Picture 3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7802" y="3074080"/>
            <a:ext cx="484859" cy="465719"/>
          </a:xfrm>
          <a:prstGeom prst="rect">
            <a:avLst/>
          </a:prstGeom>
          <a:effectLst>
            <a:outerShdw blurRad="63500" sx="102000" sy="102000" algn="ctr" rotWithShape="0">
              <a:prstClr val="black">
                <a:alpha val="40000"/>
              </a:prstClr>
            </a:outerShdw>
          </a:effectLst>
        </p:spPr>
      </p:pic>
      <p:pic>
        <p:nvPicPr>
          <p:cNvPr id="362" name="Picture 3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12679" y="3174998"/>
            <a:ext cx="484859" cy="465719"/>
          </a:xfrm>
          <a:prstGeom prst="rect">
            <a:avLst/>
          </a:prstGeom>
          <a:effectLst>
            <a:outerShdw blurRad="63500" sx="102000" sy="102000" algn="ctr" rotWithShape="0">
              <a:prstClr val="black">
                <a:alpha val="40000"/>
              </a:prstClr>
            </a:outerShdw>
          </a:effectLst>
        </p:spPr>
      </p:pic>
      <p:pic>
        <p:nvPicPr>
          <p:cNvPr id="363" name="Picture 3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8597" y="4906147"/>
            <a:ext cx="484859" cy="465719"/>
          </a:xfrm>
          <a:prstGeom prst="rect">
            <a:avLst/>
          </a:prstGeom>
          <a:effectLst>
            <a:outerShdw blurRad="63500" sx="102000" sy="102000" algn="ctr" rotWithShape="0">
              <a:prstClr val="black">
                <a:alpha val="40000"/>
              </a:prstClr>
            </a:outerShdw>
          </a:effectLst>
        </p:spPr>
      </p:pic>
      <p:pic>
        <p:nvPicPr>
          <p:cNvPr id="364" name="Picture 3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11952" y="2796822"/>
            <a:ext cx="484859" cy="465719"/>
          </a:xfrm>
          <a:prstGeom prst="rect">
            <a:avLst/>
          </a:prstGeom>
          <a:effectLst>
            <a:outerShdw blurRad="63500" sx="102000" sy="102000" algn="ctr" rotWithShape="0">
              <a:prstClr val="black">
                <a:alpha val="40000"/>
              </a:prstClr>
            </a:outerShdw>
          </a:effectLst>
        </p:spPr>
      </p:pic>
      <p:pic>
        <p:nvPicPr>
          <p:cNvPr id="365" name="Picture 3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2772" y="2916307"/>
            <a:ext cx="484859" cy="465719"/>
          </a:xfrm>
          <a:prstGeom prst="rect">
            <a:avLst/>
          </a:prstGeom>
          <a:effectLst>
            <a:outerShdw blurRad="63500" sx="102000" sy="102000" algn="ctr" rotWithShape="0">
              <a:prstClr val="black">
                <a:alpha val="40000"/>
              </a:prstClr>
            </a:outerShdw>
          </a:effectLst>
        </p:spPr>
      </p:pic>
      <p:sp>
        <p:nvSpPr>
          <p:cNvPr id="366" name="Rectangle 365"/>
          <p:cNvSpPr/>
          <p:nvPr/>
        </p:nvSpPr>
        <p:spPr bwMode="auto">
          <a:xfrm>
            <a:off x="7552718" y="3688662"/>
            <a:ext cx="568718"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West India</a:t>
            </a:r>
          </a:p>
        </p:txBody>
      </p:sp>
      <p:pic>
        <p:nvPicPr>
          <p:cNvPr id="367" name="Picture 3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77839" y="2632144"/>
            <a:ext cx="484859" cy="465719"/>
          </a:xfrm>
          <a:prstGeom prst="rect">
            <a:avLst/>
          </a:prstGeom>
          <a:effectLst>
            <a:outerShdw blurRad="63500" sx="102000" sy="102000" algn="ctr" rotWithShape="0">
              <a:prstClr val="black">
                <a:alpha val="40000"/>
              </a:prstClr>
            </a:outerShdw>
          </a:effectLst>
        </p:spPr>
      </p:pic>
      <p:sp>
        <p:nvSpPr>
          <p:cNvPr id="368" name="Oval 367"/>
          <p:cNvSpPr/>
          <p:nvPr/>
        </p:nvSpPr>
        <p:spPr bwMode="auto">
          <a:xfrm>
            <a:off x="4725180" y="5103159"/>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0" name="Oval 369"/>
          <p:cNvSpPr/>
          <p:nvPr/>
        </p:nvSpPr>
        <p:spPr bwMode="auto">
          <a:xfrm>
            <a:off x="10236121" y="5540531"/>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1" name="Oval 370"/>
          <p:cNvSpPr/>
          <p:nvPr/>
        </p:nvSpPr>
        <p:spPr bwMode="auto">
          <a:xfrm>
            <a:off x="10426121" y="542940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2" name="Oval 371"/>
          <p:cNvSpPr/>
          <p:nvPr/>
        </p:nvSpPr>
        <p:spPr bwMode="auto">
          <a:xfrm>
            <a:off x="9295746" y="3815688"/>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3" name="Oval 372"/>
          <p:cNvSpPr/>
          <p:nvPr/>
        </p:nvSpPr>
        <p:spPr bwMode="auto">
          <a:xfrm>
            <a:off x="10008019" y="3413556"/>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4" name="Rectangle 373"/>
          <p:cNvSpPr/>
          <p:nvPr/>
        </p:nvSpPr>
        <p:spPr bwMode="auto">
          <a:xfrm>
            <a:off x="10145954" y="3372487"/>
            <a:ext cx="65979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Japan West</a:t>
            </a:r>
          </a:p>
        </p:txBody>
      </p:sp>
      <p:sp>
        <p:nvSpPr>
          <p:cNvPr id="375" name="Oval 374"/>
          <p:cNvSpPr/>
          <p:nvPr/>
        </p:nvSpPr>
        <p:spPr bwMode="auto">
          <a:xfrm>
            <a:off x="10076841" y="3288168"/>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6" name="Oval 375"/>
          <p:cNvSpPr/>
          <p:nvPr/>
        </p:nvSpPr>
        <p:spPr bwMode="auto">
          <a:xfrm>
            <a:off x="8348221" y="40766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7" name="Rectangle 376"/>
          <p:cNvSpPr/>
          <p:nvPr/>
        </p:nvSpPr>
        <p:spPr bwMode="auto">
          <a:xfrm>
            <a:off x="9388442" y="3824401"/>
            <a:ext cx="60956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Asia</a:t>
            </a:r>
          </a:p>
        </p:txBody>
      </p:sp>
      <p:sp>
        <p:nvSpPr>
          <p:cNvPr id="378" name="Oval 377"/>
          <p:cNvSpPr/>
          <p:nvPr/>
        </p:nvSpPr>
        <p:spPr bwMode="auto">
          <a:xfrm>
            <a:off x="9471484" y="3565553"/>
            <a:ext cx="71693" cy="7169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9" name="Oval 378"/>
          <p:cNvSpPr/>
          <p:nvPr/>
        </p:nvSpPr>
        <p:spPr bwMode="auto">
          <a:xfrm>
            <a:off x="9348706" y="3309920"/>
            <a:ext cx="71693" cy="7169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80" name="Rectangle 379"/>
          <p:cNvSpPr/>
          <p:nvPr/>
        </p:nvSpPr>
        <p:spPr bwMode="auto">
          <a:xfrm>
            <a:off x="8638297" y="3174645"/>
            <a:ext cx="656940"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FF0000"/>
                </a:solidFill>
                <a:latin typeface="Segoe UI"/>
                <a:ea typeface="Segoe UI" panose="020B0502040204020203" pitchFamily="34" charset="0"/>
                <a:cs typeface="Segoe UI" panose="020B0502040204020203" pitchFamily="34" charset="0"/>
              </a:rPr>
              <a:t>China West</a:t>
            </a:r>
            <a:r>
              <a:rPr lang="en-US" sz="882" b="1" kern="0" baseline="30000" dirty="0">
                <a:solidFill>
                  <a:srgbClr val="FF0000"/>
                </a:solidFill>
                <a:latin typeface="Segoe UI"/>
                <a:ea typeface="Segoe UI" panose="020B0502040204020203" pitchFamily="34" charset="0"/>
                <a:cs typeface="Segoe UI" panose="020B0502040204020203" pitchFamily="34" charset="0"/>
              </a:rPr>
              <a:t>1</a:t>
            </a:r>
          </a:p>
        </p:txBody>
      </p:sp>
      <p:sp>
        <p:nvSpPr>
          <p:cNvPr id="381" name="Rectangle 380"/>
          <p:cNvSpPr/>
          <p:nvPr/>
        </p:nvSpPr>
        <p:spPr bwMode="auto">
          <a:xfrm>
            <a:off x="5038594" y="2788006"/>
            <a:ext cx="80026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North Europe</a:t>
            </a:r>
          </a:p>
        </p:txBody>
      </p:sp>
      <p:cxnSp>
        <p:nvCxnSpPr>
          <p:cNvPr id="382" name="Straight Connector 381"/>
          <p:cNvCxnSpPr/>
          <p:nvPr/>
        </p:nvCxnSpPr>
        <p:spPr>
          <a:xfrm>
            <a:off x="3149504" y="2916307"/>
            <a:ext cx="225820" cy="314655"/>
          </a:xfrm>
          <a:prstGeom prst="line">
            <a:avLst/>
          </a:prstGeom>
          <a:noFill/>
          <a:ln w="9525" cap="flat" cmpd="sng" algn="ctr">
            <a:solidFill>
              <a:schemeClr val="accent1"/>
            </a:solidFill>
            <a:prstDash val="solid"/>
            <a:headEnd type="none" w="med" len="med"/>
            <a:tailEnd type="none" w="med" len="med"/>
          </a:ln>
          <a:effectLst/>
        </p:spPr>
      </p:cxnSp>
      <p:sp>
        <p:nvSpPr>
          <p:cNvPr id="383" name="Rectangle 382"/>
          <p:cNvSpPr/>
          <p:nvPr/>
        </p:nvSpPr>
        <p:spPr bwMode="auto">
          <a:xfrm>
            <a:off x="6443130" y="2632144"/>
            <a:ext cx="748644" cy="46264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00B050"/>
                </a:solidFill>
                <a:latin typeface="Segoe UI"/>
                <a:ea typeface="Segoe UI" panose="020B0502040204020203" pitchFamily="34" charset="0"/>
                <a:cs typeface="Segoe UI" panose="020B0502040204020203" pitchFamily="34" charset="0"/>
              </a:rPr>
              <a:t>Germany Northeast</a:t>
            </a:r>
            <a:r>
              <a:rPr lang="en-US" sz="882" b="1" kern="0" baseline="30000" dirty="0">
                <a:solidFill>
                  <a:srgbClr val="00B050"/>
                </a:solidFill>
                <a:latin typeface="Segoe UI"/>
                <a:ea typeface="Segoe UI" panose="020B0502040204020203" pitchFamily="34" charset="0"/>
                <a:cs typeface="Segoe UI" panose="020B0502040204020203" pitchFamily="34" charset="0"/>
              </a:rPr>
              <a:t>2</a:t>
            </a:r>
          </a:p>
        </p:txBody>
      </p:sp>
      <p:sp>
        <p:nvSpPr>
          <p:cNvPr id="384" name="Oval 383"/>
          <p:cNvSpPr/>
          <p:nvPr/>
        </p:nvSpPr>
        <p:spPr bwMode="auto">
          <a:xfrm>
            <a:off x="4018534" y="2993835"/>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385" name="Straight Connector 384"/>
          <p:cNvCxnSpPr/>
          <p:nvPr/>
        </p:nvCxnSpPr>
        <p:spPr>
          <a:xfrm flipH="1">
            <a:off x="3755109" y="3273610"/>
            <a:ext cx="755002" cy="128368"/>
          </a:xfrm>
          <a:prstGeom prst="line">
            <a:avLst/>
          </a:prstGeom>
          <a:noFill/>
          <a:ln w="9525" cap="flat" cmpd="sng" algn="ctr">
            <a:solidFill>
              <a:schemeClr val="accent1"/>
            </a:solidFill>
            <a:prstDash val="solid"/>
            <a:headEnd type="none" w="med" len="med"/>
            <a:tailEnd type="none" w="med" len="med"/>
          </a:ln>
          <a:effectLst/>
        </p:spPr>
      </p:cxnSp>
      <p:sp>
        <p:nvSpPr>
          <p:cNvPr id="386" name="Rectangle 385"/>
          <p:cNvSpPr/>
          <p:nvPr/>
        </p:nvSpPr>
        <p:spPr bwMode="auto">
          <a:xfrm>
            <a:off x="4168313" y="2826764"/>
            <a:ext cx="640986"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Canada East</a:t>
            </a:r>
          </a:p>
        </p:txBody>
      </p:sp>
      <p:sp>
        <p:nvSpPr>
          <p:cNvPr id="387" name="Rectangle 386"/>
          <p:cNvSpPr/>
          <p:nvPr/>
        </p:nvSpPr>
        <p:spPr bwMode="auto">
          <a:xfrm>
            <a:off x="3443478" y="2630477"/>
            <a:ext cx="809087"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Canada Central</a:t>
            </a:r>
          </a:p>
        </p:txBody>
      </p:sp>
      <p:sp>
        <p:nvSpPr>
          <p:cNvPr id="388" name="Rectangle 387"/>
          <p:cNvSpPr>
            <a:spLocks/>
          </p:cNvSpPr>
          <p:nvPr/>
        </p:nvSpPr>
        <p:spPr bwMode="auto">
          <a:xfrm>
            <a:off x="2484473" y="3846398"/>
            <a:ext cx="9033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 Central US</a:t>
            </a:r>
          </a:p>
        </p:txBody>
      </p:sp>
      <p:cxnSp>
        <p:nvCxnSpPr>
          <p:cNvPr id="389" name="Straight Connector 388"/>
          <p:cNvCxnSpPr>
            <a:stCxn id="341" idx="2"/>
          </p:cNvCxnSpPr>
          <p:nvPr/>
        </p:nvCxnSpPr>
        <p:spPr>
          <a:xfrm>
            <a:off x="3368323" y="2453648"/>
            <a:ext cx="124920" cy="852250"/>
          </a:xfrm>
          <a:prstGeom prst="line">
            <a:avLst/>
          </a:prstGeom>
          <a:noFill/>
          <a:ln w="9525" cap="flat" cmpd="sng" algn="ctr">
            <a:solidFill>
              <a:schemeClr val="accent1"/>
            </a:solidFill>
            <a:prstDash val="solid"/>
            <a:headEnd type="none" w="med" len="med"/>
            <a:tailEnd type="none" w="med" len="med"/>
          </a:ln>
          <a:effectLst/>
        </p:spPr>
      </p:cxnSp>
      <p:sp>
        <p:nvSpPr>
          <p:cNvPr id="390" name="Rectangle 389"/>
          <p:cNvSpPr/>
          <p:nvPr/>
        </p:nvSpPr>
        <p:spPr bwMode="auto">
          <a:xfrm>
            <a:off x="8776955" y="3522503"/>
            <a:ext cx="646895"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FF0000"/>
                </a:solidFill>
                <a:latin typeface="Segoe UI"/>
                <a:ea typeface="Segoe UI" panose="020B0502040204020203" pitchFamily="34" charset="0"/>
                <a:cs typeface="Segoe UI" panose="020B0502040204020203" pitchFamily="34" charset="0"/>
              </a:rPr>
              <a:t>China East</a:t>
            </a:r>
            <a:r>
              <a:rPr lang="en-US" sz="882" b="1" kern="0" baseline="30000" dirty="0">
                <a:solidFill>
                  <a:srgbClr val="FF0000"/>
                </a:solidFill>
                <a:latin typeface="Segoe UI"/>
                <a:ea typeface="Segoe UI" panose="020B0502040204020203" pitchFamily="34" charset="0"/>
                <a:cs typeface="Segoe UI" panose="020B0502040204020203" pitchFamily="34" charset="0"/>
              </a:rPr>
              <a:t>1</a:t>
            </a:r>
          </a:p>
        </p:txBody>
      </p:sp>
      <p:sp>
        <p:nvSpPr>
          <p:cNvPr id="391" name="Rectangle 390"/>
          <p:cNvSpPr/>
          <p:nvPr/>
        </p:nvSpPr>
        <p:spPr bwMode="auto">
          <a:xfrm>
            <a:off x="6183514" y="3043424"/>
            <a:ext cx="84363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00B050"/>
                </a:solidFill>
                <a:latin typeface="Segoe UI"/>
                <a:ea typeface="Segoe UI" panose="020B0502040204020203" pitchFamily="34" charset="0"/>
                <a:cs typeface="Segoe UI" panose="020B0502040204020203" pitchFamily="34" charset="0"/>
              </a:rPr>
              <a:t>Germany Central</a:t>
            </a:r>
            <a:r>
              <a:rPr lang="en-US" sz="882" b="1" kern="0" baseline="30000" dirty="0">
                <a:solidFill>
                  <a:srgbClr val="00B050"/>
                </a:solidFill>
                <a:latin typeface="Segoe UI"/>
                <a:ea typeface="Segoe UI" panose="020B0502040204020203" pitchFamily="34" charset="0"/>
                <a:cs typeface="Segoe UI" panose="020B0502040204020203" pitchFamily="34" charset="0"/>
              </a:rPr>
              <a:t>2</a:t>
            </a:r>
          </a:p>
        </p:txBody>
      </p:sp>
      <p:sp>
        <p:nvSpPr>
          <p:cNvPr id="395" name="Rectangle 394"/>
          <p:cNvSpPr/>
          <p:nvPr/>
        </p:nvSpPr>
        <p:spPr bwMode="auto">
          <a:xfrm>
            <a:off x="9625031" y="2927710"/>
            <a:ext cx="6797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Korea South</a:t>
            </a:r>
            <a:endParaRPr lang="en-US" sz="882" b="1" kern="0" baseline="30000" dirty="0">
              <a:solidFill>
                <a:srgbClr val="5B9BD5"/>
              </a:solidFill>
              <a:latin typeface="Segoe UI"/>
              <a:ea typeface="Segoe UI" panose="020B0502040204020203" pitchFamily="34" charset="0"/>
              <a:cs typeface="Segoe UI" panose="020B0502040204020203" pitchFamily="34" charset="0"/>
            </a:endParaRPr>
          </a:p>
        </p:txBody>
      </p:sp>
      <p:pic>
        <p:nvPicPr>
          <p:cNvPr id="396" name="Picture 39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29897" y="3164407"/>
            <a:ext cx="484859" cy="465719"/>
          </a:xfrm>
          <a:prstGeom prst="rect">
            <a:avLst/>
          </a:prstGeom>
          <a:effectLst>
            <a:outerShdw blurRad="63500" sx="102000" sy="102000" algn="ctr" rotWithShape="0">
              <a:prstClr val="black">
                <a:alpha val="40000"/>
              </a:prstClr>
            </a:outerShdw>
          </a:effectLst>
        </p:spPr>
      </p:pic>
      <p:cxnSp>
        <p:nvCxnSpPr>
          <p:cNvPr id="397" name="Straight Connector 396"/>
          <p:cNvCxnSpPr>
            <a:cxnSpLocks/>
          </p:cNvCxnSpPr>
          <p:nvPr/>
        </p:nvCxnSpPr>
        <p:spPr>
          <a:xfrm flipH="1">
            <a:off x="9768128" y="3148573"/>
            <a:ext cx="102130" cy="242772"/>
          </a:xfrm>
          <a:prstGeom prst="line">
            <a:avLst/>
          </a:prstGeom>
          <a:noFill/>
          <a:ln w="9525" cap="flat" cmpd="sng" algn="ctr">
            <a:solidFill>
              <a:schemeClr val="accent1"/>
            </a:solidFill>
            <a:prstDash val="solid"/>
            <a:headEnd type="none" w="med" len="med"/>
            <a:tailEnd type="none" w="med" len="med"/>
          </a:ln>
          <a:effectLst/>
        </p:spPr>
      </p:cxnSp>
      <p:cxnSp>
        <p:nvCxnSpPr>
          <p:cNvPr id="398" name="Straight Connector 397"/>
          <p:cNvCxnSpPr>
            <a:stCxn id="336" idx="0"/>
          </p:cNvCxnSpPr>
          <p:nvPr/>
        </p:nvCxnSpPr>
        <p:spPr>
          <a:xfrm flipH="1">
            <a:off x="6221051" y="2761640"/>
            <a:ext cx="113261" cy="14376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bwMode="auto">
          <a:xfrm>
            <a:off x="4610085" y="3457615"/>
            <a:ext cx="487024"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US 2</a:t>
            </a:r>
          </a:p>
        </p:txBody>
      </p:sp>
      <p:cxnSp>
        <p:nvCxnSpPr>
          <p:cNvPr id="401" name="Straight Connector 400"/>
          <p:cNvCxnSpPr/>
          <p:nvPr/>
        </p:nvCxnSpPr>
        <p:spPr>
          <a:xfrm flipH="1" flipV="1">
            <a:off x="3783382" y="3401979"/>
            <a:ext cx="732862" cy="19458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2" name="Picture 40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4120" y="3660483"/>
            <a:ext cx="484859" cy="465719"/>
          </a:xfrm>
          <a:prstGeom prst="rect">
            <a:avLst/>
          </a:prstGeom>
          <a:effectLst>
            <a:outerShdw blurRad="63500" sx="102000" sy="102000" algn="ctr" rotWithShape="0">
              <a:prstClr val="black">
                <a:alpha val="40000"/>
              </a:prstClr>
            </a:outerShdw>
          </a:effectLst>
        </p:spPr>
      </p:pic>
      <p:sp>
        <p:nvSpPr>
          <p:cNvPr id="403" name="Oval 402"/>
          <p:cNvSpPr/>
          <p:nvPr/>
        </p:nvSpPr>
        <p:spPr bwMode="auto">
          <a:xfrm>
            <a:off x="8155371" y="3866834"/>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404" name="Straight Connector 403"/>
          <p:cNvCxnSpPr>
            <a:cxnSpLocks/>
          </p:cNvCxnSpPr>
          <p:nvPr/>
        </p:nvCxnSpPr>
        <p:spPr>
          <a:xfrm>
            <a:off x="9388441" y="3043424"/>
            <a:ext cx="379686" cy="352324"/>
          </a:xfrm>
          <a:prstGeom prst="line">
            <a:avLst/>
          </a:prstGeom>
          <a:noFill/>
          <a:ln w="9525" cap="flat" cmpd="sng" algn="ctr">
            <a:solidFill>
              <a:schemeClr val="accent1"/>
            </a:solidFill>
            <a:prstDash val="solid"/>
            <a:headEnd type="none" w="med" len="med"/>
            <a:tailEnd type="none" w="med" len="med"/>
          </a:ln>
          <a:effectLst/>
        </p:spPr>
      </p:cxnSp>
      <p:sp>
        <p:nvSpPr>
          <p:cNvPr id="405" name="Rectangle 404"/>
          <p:cNvSpPr/>
          <p:nvPr/>
        </p:nvSpPr>
        <p:spPr bwMode="auto">
          <a:xfrm>
            <a:off x="8971738" y="2826160"/>
            <a:ext cx="76124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Korea Central</a:t>
            </a:r>
            <a:endParaRPr lang="en-US" sz="882" b="1" kern="0" baseline="30000" dirty="0">
              <a:solidFill>
                <a:srgbClr val="5B9BD5"/>
              </a:solidFill>
              <a:latin typeface="Segoe UI"/>
              <a:ea typeface="Segoe UI" panose="020B0502040204020203" pitchFamily="34" charset="0"/>
              <a:cs typeface="Segoe UI" panose="020B0502040204020203" pitchFamily="34" charset="0"/>
            </a:endParaRPr>
          </a:p>
        </p:txBody>
      </p:sp>
      <p:cxnSp>
        <p:nvCxnSpPr>
          <p:cNvPr id="406" name="Straight Connector 405"/>
          <p:cNvCxnSpPr/>
          <p:nvPr/>
        </p:nvCxnSpPr>
        <p:spPr>
          <a:xfrm flipV="1">
            <a:off x="8090694" y="3967198"/>
            <a:ext cx="156846" cy="89231"/>
          </a:xfrm>
          <a:prstGeom prst="line">
            <a:avLst/>
          </a:prstGeom>
          <a:noFill/>
          <a:ln w="9525" cap="flat" cmpd="sng" algn="ctr">
            <a:solidFill>
              <a:schemeClr val="accent1"/>
            </a:solidFill>
            <a:prstDash val="solid"/>
            <a:headEnd type="none" w="med" len="med"/>
            <a:tailEnd type="none" w="med" len="med"/>
          </a:ln>
          <a:effectLst/>
        </p:spPr>
      </p:cxnSp>
      <p:sp>
        <p:nvSpPr>
          <p:cNvPr id="407" name="Oval 406"/>
          <p:cNvSpPr/>
          <p:nvPr/>
        </p:nvSpPr>
        <p:spPr bwMode="auto">
          <a:xfrm>
            <a:off x="5809142" y="2841821"/>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408" name="Rectangle 407"/>
          <p:cNvSpPr/>
          <p:nvPr/>
        </p:nvSpPr>
        <p:spPr bwMode="auto">
          <a:xfrm>
            <a:off x="4781412" y="2426447"/>
            <a:ext cx="1178187" cy="27151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United Kingdom West</a:t>
            </a:r>
          </a:p>
        </p:txBody>
      </p:sp>
      <p:cxnSp>
        <p:nvCxnSpPr>
          <p:cNvPr id="409" name="Straight Connector 408"/>
          <p:cNvCxnSpPr/>
          <p:nvPr/>
        </p:nvCxnSpPr>
        <p:spPr>
          <a:xfrm>
            <a:off x="5674531" y="2694475"/>
            <a:ext cx="342383" cy="167104"/>
          </a:xfrm>
          <a:prstGeom prst="line">
            <a:avLst/>
          </a:prstGeom>
          <a:noFill/>
          <a:ln w="9525" cap="flat" cmpd="sng" algn="ctr">
            <a:solidFill>
              <a:schemeClr val="accent1"/>
            </a:solidFill>
            <a:prstDash val="solid"/>
            <a:headEnd type="none" w="med" len="med"/>
            <a:tailEnd type="none" w="med" len="med"/>
          </a:ln>
          <a:effectLst/>
        </p:spPr>
      </p:cxnSp>
      <p:cxnSp>
        <p:nvCxnSpPr>
          <p:cNvPr id="410" name="Straight Connector 409"/>
          <p:cNvCxnSpPr/>
          <p:nvPr/>
        </p:nvCxnSpPr>
        <p:spPr>
          <a:xfrm flipH="1">
            <a:off x="6016913" y="2341114"/>
            <a:ext cx="64430" cy="520466"/>
          </a:xfrm>
          <a:prstGeom prst="line">
            <a:avLst/>
          </a:prstGeom>
          <a:noFill/>
          <a:ln w="9525" cap="flat" cmpd="sng" algn="ctr">
            <a:solidFill>
              <a:schemeClr val="accent1"/>
            </a:solidFill>
            <a:prstDash val="solid"/>
            <a:headEnd type="none" w="med" len="med"/>
            <a:tailEnd type="none" w="med" len="med"/>
          </a:ln>
          <a:effectLst/>
        </p:spPr>
      </p:cxnSp>
      <p:sp>
        <p:nvSpPr>
          <p:cNvPr id="411" name="Rectangle 410"/>
          <p:cNvSpPr/>
          <p:nvPr/>
        </p:nvSpPr>
        <p:spPr bwMode="auto">
          <a:xfrm>
            <a:off x="5461172" y="1956156"/>
            <a:ext cx="1240333" cy="27151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United Kingdom </a:t>
            </a:r>
            <a:br>
              <a:rPr lang="en-US" sz="882" b="1" kern="0" dirty="0">
                <a:solidFill>
                  <a:srgbClr val="5B9BD5"/>
                </a:solidFill>
                <a:latin typeface="Segoe UI"/>
                <a:ea typeface="Segoe UI" panose="020B0502040204020203" pitchFamily="34" charset="0"/>
                <a:cs typeface="Segoe UI" panose="020B0502040204020203" pitchFamily="34" charset="0"/>
              </a:rPr>
            </a:br>
            <a:r>
              <a:rPr lang="en-US" sz="882" b="1" kern="0" dirty="0">
                <a:solidFill>
                  <a:srgbClr val="5B9BD5"/>
                </a:solidFill>
                <a:latin typeface="Segoe UI"/>
                <a:ea typeface="Segoe UI" panose="020B0502040204020203" pitchFamily="34" charset="0"/>
                <a:cs typeface="Segoe UI" panose="020B0502040204020203" pitchFamily="34" charset="0"/>
              </a:rPr>
              <a:t>South</a:t>
            </a:r>
          </a:p>
        </p:txBody>
      </p:sp>
      <p:sp>
        <p:nvSpPr>
          <p:cNvPr id="412" name="Rectangle 411"/>
          <p:cNvSpPr/>
          <p:nvPr/>
        </p:nvSpPr>
        <p:spPr bwMode="auto">
          <a:xfrm>
            <a:off x="1483173" y="3083808"/>
            <a:ext cx="897067"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West Central US</a:t>
            </a:r>
            <a:br>
              <a:rPr lang="en-US" sz="882" b="1" kern="0" dirty="0">
                <a:solidFill>
                  <a:srgbClr val="5B9BD5"/>
                </a:solidFill>
                <a:latin typeface="Segoe UI"/>
                <a:ea typeface="Segoe UI" panose="020B0502040204020203" pitchFamily="34" charset="0"/>
                <a:cs typeface="Segoe UI" panose="020B0502040204020203" pitchFamily="34" charset="0"/>
              </a:rPr>
            </a:br>
            <a:endParaRPr lang="en-US" sz="882" i="1" kern="0" dirty="0">
              <a:solidFill>
                <a:srgbClr val="5B9BD5"/>
              </a:solidFill>
              <a:latin typeface="Segoe UI"/>
              <a:ea typeface="Segoe UI" panose="020B0502040204020203" pitchFamily="34" charset="0"/>
              <a:cs typeface="Segoe UI" panose="020B0502040204020203" pitchFamily="34" charset="0"/>
            </a:endParaRPr>
          </a:p>
        </p:txBody>
      </p:sp>
      <p:pic>
        <p:nvPicPr>
          <p:cNvPr id="413" name="Picture 4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6840" y="2956210"/>
            <a:ext cx="484859" cy="465719"/>
          </a:xfrm>
          <a:prstGeom prst="rect">
            <a:avLst/>
          </a:prstGeom>
          <a:effectLst>
            <a:outerShdw blurRad="63500" sx="102000" sy="102000" algn="ctr" rotWithShape="0">
              <a:prstClr val="black">
                <a:alpha val="40000"/>
              </a:prstClr>
            </a:outerShdw>
          </a:effectLst>
        </p:spPr>
      </p:pic>
      <p:cxnSp>
        <p:nvCxnSpPr>
          <p:cNvPr id="414" name="Straight Connector 413"/>
          <p:cNvCxnSpPr>
            <a:cxnSpLocks/>
          </p:cNvCxnSpPr>
          <p:nvPr/>
        </p:nvCxnSpPr>
        <p:spPr>
          <a:xfrm flipH="1" flipV="1">
            <a:off x="2398200" y="3164407"/>
            <a:ext cx="328906" cy="2962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8" idx="0"/>
          </p:cNvCxnSpPr>
          <p:nvPr/>
        </p:nvCxnSpPr>
        <p:spPr>
          <a:xfrm flipH="1">
            <a:off x="2936149" y="3635883"/>
            <a:ext cx="219490" cy="210513"/>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H="1">
            <a:off x="3794876" y="2901953"/>
            <a:ext cx="53144" cy="246889"/>
          </a:xfrm>
          <a:prstGeom prst="line">
            <a:avLst/>
          </a:prstGeom>
          <a:noFill/>
          <a:ln w="9525" cap="flat" cmpd="sng" algn="ctr">
            <a:solidFill>
              <a:schemeClr val="accent1"/>
            </a:solidFill>
            <a:prstDash val="solid"/>
            <a:headEnd type="none" w="med" len="med"/>
            <a:tailEnd type="none" w="med" len="med"/>
          </a:ln>
          <a:effectLst/>
        </p:spPr>
      </p:cxnSp>
      <p:sp>
        <p:nvSpPr>
          <p:cNvPr id="417" name="Oval 416"/>
          <p:cNvSpPr/>
          <p:nvPr/>
        </p:nvSpPr>
        <p:spPr bwMode="auto">
          <a:xfrm>
            <a:off x="6431923" y="2879861"/>
            <a:ext cx="71704" cy="7170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418" name="Straight Connector 417"/>
          <p:cNvCxnSpPr/>
          <p:nvPr/>
        </p:nvCxnSpPr>
        <p:spPr>
          <a:xfrm flipV="1">
            <a:off x="8938104" y="4419454"/>
            <a:ext cx="125428" cy="139407"/>
          </a:xfrm>
          <a:prstGeom prst="line">
            <a:avLst/>
          </a:prstGeom>
          <a:noFill/>
          <a:ln w="9525" cap="flat" cmpd="sng" algn="ctr">
            <a:solidFill>
              <a:schemeClr val="accent1"/>
            </a:solidFill>
            <a:prstDash val="solid"/>
            <a:tailEnd type="oval" w="med" len="med"/>
          </a:ln>
          <a:effectLst/>
        </p:spPr>
      </p:cxnSp>
      <p:sp>
        <p:nvSpPr>
          <p:cNvPr id="419" name="Rectangle 418"/>
          <p:cNvSpPr/>
          <p:nvPr/>
        </p:nvSpPr>
        <p:spPr bwMode="auto">
          <a:xfrm>
            <a:off x="3209682" y="3651787"/>
            <a:ext cx="827950" cy="24745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Virginia</a:t>
            </a:r>
          </a:p>
        </p:txBody>
      </p:sp>
      <p:sp>
        <p:nvSpPr>
          <p:cNvPr id="420" name="Rectangle 419"/>
          <p:cNvSpPr/>
          <p:nvPr/>
        </p:nvSpPr>
        <p:spPr bwMode="auto">
          <a:xfrm>
            <a:off x="2492990" y="2925068"/>
            <a:ext cx="7814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Iowa</a:t>
            </a:r>
          </a:p>
        </p:txBody>
      </p:sp>
      <p:sp>
        <p:nvSpPr>
          <p:cNvPr id="421" name="Rectangle 420"/>
          <p:cNvSpPr/>
          <p:nvPr/>
        </p:nvSpPr>
        <p:spPr bwMode="auto">
          <a:xfrm>
            <a:off x="3903567" y="3854725"/>
            <a:ext cx="658268" cy="25427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DoD East</a:t>
            </a:r>
          </a:p>
        </p:txBody>
      </p:sp>
      <p:cxnSp>
        <p:nvCxnSpPr>
          <p:cNvPr id="422" name="Straight Connector 421"/>
          <p:cNvCxnSpPr>
            <a:stCxn id="421" idx="0"/>
          </p:cNvCxnSpPr>
          <p:nvPr/>
        </p:nvCxnSpPr>
        <p:spPr>
          <a:xfrm flipH="1" flipV="1">
            <a:off x="3761243" y="3401979"/>
            <a:ext cx="471460" cy="452746"/>
          </a:xfrm>
          <a:prstGeom prst="line">
            <a:avLst/>
          </a:prstGeom>
          <a:noFill/>
          <a:ln w="9525" cap="flat" cmpd="sng" algn="ctr">
            <a:solidFill>
              <a:schemeClr val="tx2"/>
            </a:solidFill>
            <a:prstDash val="solid"/>
            <a:headEnd type="none" w="med" len="med"/>
            <a:tailEnd type="none" w="med" len="med"/>
          </a:ln>
          <a:effectLst/>
        </p:spPr>
      </p:cxnSp>
      <p:cxnSp>
        <p:nvCxnSpPr>
          <p:cNvPr id="423" name="Straight Connector 422"/>
          <p:cNvCxnSpPr>
            <a:stCxn id="361" idx="1"/>
          </p:cNvCxnSpPr>
          <p:nvPr/>
        </p:nvCxnSpPr>
        <p:spPr>
          <a:xfrm flipV="1">
            <a:off x="3247801" y="3236124"/>
            <a:ext cx="128570" cy="70816"/>
          </a:xfrm>
          <a:prstGeom prst="line">
            <a:avLst/>
          </a:prstGeom>
          <a:noFill/>
          <a:ln w="9525" cap="flat" cmpd="sng" algn="ctr">
            <a:solidFill>
              <a:schemeClr val="tx2"/>
            </a:solidFill>
            <a:prstDash val="solid"/>
            <a:headEnd type="none" w="med" len="med"/>
            <a:tailEnd type="none" w="med" len="med"/>
          </a:ln>
          <a:effectLst/>
        </p:spPr>
      </p:cxnSp>
      <p:cxnSp>
        <p:nvCxnSpPr>
          <p:cNvPr id="424" name="Straight Connector 423"/>
          <p:cNvCxnSpPr>
            <a:cxnSpLocks/>
          </p:cNvCxnSpPr>
          <p:nvPr/>
        </p:nvCxnSpPr>
        <p:spPr>
          <a:xfrm>
            <a:off x="3200231" y="3133466"/>
            <a:ext cx="178236" cy="102658"/>
          </a:xfrm>
          <a:prstGeom prst="line">
            <a:avLst/>
          </a:prstGeom>
          <a:noFill/>
          <a:ln w="9525" cap="flat" cmpd="sng" algn="ctr">
            <a:solidFill>
              <a:schemeClr val="tx2"/>
            </a:solidFill>
            <a:prstDash val="solid"/>
            <a:headEnd type="none" w="med" len="med"/>
            <a:tailEnd type="none" w="med" len="med"/>
          </a:ln>
          <a:effectLst/>
        </p:spPr>
      </p:cxnSp>
      <p:cxnSp>
        <p:nvCxnSpPr>
          <p:cNvPr id="425" name="Straight Connector 424"/>
          <p:cNvCxnSpPr>
            <a:cxnSpLocks/>
            <a:stCxn id="419" idx="0"/>
          </p:cNvCxnSpPr>
          <p:nvPr/>
        </p:nvCxnSpPr>
        <p:spPr>
          <a:xfrm flipV="1">
            <a:off x="3623657" y="3430687"/>
            <a:ext cx="137584" cy="221100"/>
          </a:xfrm>
          <a:prstGeom prst="lin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bwMode="auto">
          <a:xfrm>
            <a:off x="3759354" y="31133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08" name="Oval 107"/>
          <p:cNvSpPr/>
          <p:nvPr/>
        </p:nvSpPr>
        <p:spPr bwMode="auto">
          <a:xfrm>
            <a:off x="3454384" y="327109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09" name="Oval 108"/>
          <p:cNvSpPr/>
          <p:nvPr/>
        </p:nvSpPr>
        <p:spPr bwMode="auto">
          <a:xfrm>
            <a:off x="3340199" y="320031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0" name="Oval 109"/>
          <p:cNvSpPr/>
          <p:nvPr/>
        </p:nvSpPr>
        <p:spPr bwMode="auto">
          <a:xfrm>
            <a:off x="3719262" y="3372011"/>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1" name="Oval 110"/>
          <p:cNvSpPr/>
          <p:nvPr/>
        </p:nvSpPr>
        <p:spPr bwMode="auto">
          <a:xfrm>
            <a:off x="3117785" y="3600364"/>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2" name="Oval 111"/>
          <p:cNvSpPr/>
          <p:nvPr/>
        </p:nvSpPr>
        <p:spPr bwMode="auto">
          <a:xfrm>
            <a:off x="2703422" y="315322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3" name="Oval 112"/>
          <p:cNvSpPr/>
          <p:nvPr/>
        </p:nvSpPr>
        <p:spPr bwMode="auto">
          <a:xfrm>
            <a:off x="5984415" y="2829150"/>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4" name="Oval 113"/>
          <p:cNvSpPr/>
          <p:nvPr/>
        </p:nvSpPr>
        <p:spPr bwMode="auto">
          <a:xfrm>
            <a:off x="6298459" y="2958646"/>
            <a:ext cx="71704" cy="7170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6" name="Oval 115"/>
          <p:cNvSpPr/>
          <p:nvPr/>
        </p:nvSpPr>
        <p:spPr bwMode="auto">
          <a:xfrm>
            <a:off x="6186278" y="2864754"/>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7" name="Oval 116"/>
          <p:cNvSpPr/>
          <p:nvPr/>
        </p:nvSpPr>
        <p:spPr bwMode="auto">
          <a:xfrm>
            <a:off x="9736479" y="33614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8" name="Oval 117"/>
          <p:cNvSpPr/>
          <p:nvPr/>
        </p:nvSpPr>
        <p:spPr bwMode="auto">
          <a:xfrm>
            <a:off x="8205746" y="3926913"/>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426" name="Rectangle 425"/>
          <p:cNvSpPr/>
          <p:nvPr/>
        </p:nvSpPr>
        <p:spPr bwMode="auto">
          <a:xfrm>
            <a:off x="2703357" y="3308667"/>
            <a:ext cx="691609" cy="22694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DoD </a:t>
            </a:r>
            <a:br>
              <a:rPr lang="en-US" sz="882" b="1" kern="0" dirty="0">
                <a:solidFill>
                  <a:srgbClr val="44546A"/>
                </a:solidFill>
                <a:latin typeface="Segoe UI"/>
                <a:ea typeface="Segoe UI" panose="020B0502040204020203" pitchFamily="34" charset="0"/>
                <a:cs typeface="Segoe UI" panose="020B0502040204020203" pitchFamily="34" charset="0"/>
              </a:rPr>
            </a:br>
            <a:r>
              <a:rPr lang="en-US" sz="882" b="1" kern="0" dirty="0">
                <a:solidFill>
                  <a:srgbClr val="44546A"/>
                </a:solidFill>
                <a:latin typeface="Segoe UI"/>
                <a:ea typeface="Segoe UI" panose="020B0502040204020203" pitchFamily="34" charset="0"/>
                <a:cs typeface="Segoe UI" panose="020B0502040204020203" pitchFamily="34" charset="0"/>
              </a:rPr>
              <a:t>West</a:t>
            </a:r>
          </a:p>
        </p:txBody>
      </p:sp>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5740" y="2861172"/>
            <a:ext cx="484858" cy="465718"/>
          </a:xfrm>
          <a:prstGeom prst="rect">
            <a:avLst/>
          </a:prstGeom>
          <a:effectLst>
            <a:outerShdw blurRad="63500" sx="102000" sy="102000" algn="ctr" rotWithShape="0">
              <a:prstClr val="black">
                <a:alpha val="40000"/>
              </a:prstClr>
            </a:outerShdw>
          </a:effectLst>
        </p:spPr>
      </p:pic>
      <p:pic>
        <p:nvPicPr>
          <p:cNvPr id="132" name="Picture 1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99499" y="2804304"/>
            <a:ext cx="484859" cy="465719"/>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6122762" y="3058708"/>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21" name="Oval 120"/>
          <p:cNvSpPr/>
          <p:nvPr/>
        </p:nvSpPr>
        <p:spPr bwMode="auto">
          <a:xfrm>
            <a:off x="6011107" y="3003298"/>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22" name="Rectangle 121"/>
          <p:cNvSpPr/>
          <p:nvPr/>
        </p:nvSpPr>
        <p:spPr bwMode="auto">
          <a:xfrm>
            <a:off x="5333400" y="3047389"/>
            <a:ext cx="6755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France</a:t>
            </a:r>
            <a:r>
              <a:rPr lang="en-US" sz="882" b="1" kern="0" baseline="30000" dirty="0">
                <a:solidFill>
                  <a:srgbClr val="5B9BD5"/>
                </a:solidFill>
                <a:latin typeface="Segoe UI"/>
                <a:ea typeface="Segoe UI" panose="020B0502040204020203" pitchFamily="34" charset="0"/>
                <a:cs typeface="Segoe UI" panose="020B0502040204020203" pitchFamily="34" charset="0"/>
              </a:rPr>
              <a:t>3</a:t>
            </a:r>
            <a:r>
              <a:rPr lang="en-US" sz="882" b="1" kern="0" dirty="0">
                <a:solidFill>
                  <a:srgbClr val="5B9BD5"/>
                </a:solidFill>
                <a:latin typeface="Segoe UI"/>
                <a:ea typeface="Segoe UI" panose="020B0502040204020203" pitchFamily="34" charset="0"/>
                <a:cs typeface="Segoe UI" panose="020B0502040204020203" pitchFamily="34" charset="0"/>
              </a:rPr>
              <a:t> </a:t>
            </a:r>
          </a:p>
        </p:txBody>
      </p:sp>
      <p:cxnSp>
        <p:nvCxnSpPr>
          <p:cNvPr id="123" name="Straight Connector 122"/>
          <p:cNvCxnSpPr>
            <a:endCxn id="121" idx="3"/>
          </p:cNvCxnSpPr>
          <p:nvPr/>
        </p:nvCxnSpPr>
        <p:spPr>
          <a:xfrm flipV="1">
            <a:off x="5914054" y="3064502"/>
            <a:ext cx="107554" cy="65910"/>
          </a:xfrm>
          <a:prstGeom prst="line">
            <a:avLst/>
          </a:prstGeom>
          <a:noFill/>
          <a:ln w="9525" cap="flat" cmpd="sng" algn="ctr">
            <a:solidFill>
              <a:schemeClr val="accent1"/>
            </a:solidFill>
            <a:prstDash val="solid"/>
            <a:headEnd type="none" w="med" len="med"/>
            <a:tailEnd type="none" w="med" len="med"/>
          </a:ln>
          <a:effectLst/>
        </p:spPr>
      </p:cxnSp>
      <p:cxnSp>
        <p:nvCxnSpPr>
          <p:cNvPr id="126" name="Straight Connector 125"/>
          <p:cNvCxnSpPr>
            <a:endCxn id="120" idx="3"/>
          </p:cNvCxnSpPr>
          <p:nvPr/>
        </p:nvCxnSpPr>
        <p:spPr>
          <a:xfrm flipV="1">
            <a:off x="5999385" y="3119912"/>
            <a:ext cx="133880" cy="136808"/>
          </a:xfrm>
          <a:prstGeom prst="line">
            <a:avLst/>
          </a:prstGeom>
          <a:noFill/>
          <a:ln w="9525" cap="flat" cmpd="sng" algn="ctr">
            <a:solidFill>
              <a:schemeClr val="accent1"/>
            </a:solidFill>
            <a:prstDash val="solid"/>
            <a:headEnd type="none" w="med" len="med"/>
            <a:tailEnd type="none" w="med" len="med"/>
          </a:ln>
          <a:effectLst/>
        </p:spPr>
      </p:cxnSp>
      <p:sp>
        <p:nvSpPr>
          <p:cNvPr id="127" name="Rectangle 126"/>
          <p:cNvSpPr/>
          <p:nvPr/>
        </p:nvSpPr>
        <p:spPr bwMode="auto">
          <a:xfrm>
            <a:off x="5500250" y="3214152"/>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France</a:t>
            </a:r>
            <a:r>
              <a:rPr lang="en-US" sz="882" b="1" kern="0" baseline="30000" dirty="0">
                <a:solidFill>
                  <a:srgbClr val="5B9BD5"/>
                </a:solidFill>
                <a:latin typeface="Segoe UI"/>
                <a:ea typeface="Segoe UI" panose="020B0502040204020203" pitchFamily="34" charset="0"/>
                <a:cs typeface="Segoe UI" panose="020B0502040204020203" pitchFamily="34" charset="0"/>
              </a:rPr>
              <a:t>3</a:t>
            </a:r>
            <a:r>
              <a:rPr lang="en-US" sz="882" b="1" kern="0" dirty="0">
                <a:solidFill>
                  <a:srgbClr val="5B9BD5"/>
                </a:solidFill>
                <a:latin typeface="Segoe UI"/>
                <a:ea typeface="Segoe UI" panose="020B0502040204020203" pitchFamily="34" charset="0"/>
                <a:cs typeface="Segoe UI" panose="020B0502040204020203" pitchFamily="34" charset="0"/>
              </a:rPr>
              <a:t> </a:t>
            </a:r>
          </a:p>
        </p:txBody>
      </p:sp>
      <p:grpSp>
        <p:nvGrpSpPr>
          <p:cNvPr id="4" name="Group 3"/>
          <p:cNvGrpSpPr/>
          <p:nvPr/>
        </p:nvGrpSpPr>
        <p:grpSpPr>
          <a:xfrm>
            <a:off x="96990" y="4222546"/>
            <a:ext cx="3474351" cy="2585659"/>
            <a:chOff x="523282" y="4347984"/>
            <a:chExt cx="3544521" cy="2637881"/>
          </a:xfrm>
        </p:grpSpPr>
        <p:sp>
          <p:nvSpPr>
            <p:cNvPr id="139" name="Rectangle 138"/>
            <p:cNvSpPr/>
            <p:nvPr/>
          </p:nvSpPr>
          <p:spPr bwMode="auto">
            <a:xfrm>
              <a:off x="660441" y="4362812"/>
              <a:ext cx="3407362" cy="220389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lvl="1" defTabSz="895442">
                <a:spcBef>
                  <a:spcPts val="588"/>
                </a:spcBef>
                <a:buSzPct val="60000"/>
                <a:tabLst>
                  <a:tab pos="174197" algn="l"/>
                </a:tabLst>
                <a:defRPr/>
              </a:pPr>
              <a:r>
                <a:rPr lang="en-US" sz="1175" kern="0" dirty="0">
                  <a:solidFill>
                    <a:schemeClr val="tx1"/>
                  </a:solidFill>
                  <a:latin typeface="Segoe UI"/>
                  <a:cs typeface="Segoe UI Light" panose="020B0502040204020203" pitchFamily="34" charset="0"/>
                </a:rPr>
                <a:t>100+ datacenters</a:t>
              </a:r>
            </a:p>
            <a:p>
              <a:pPr marL="0" lvl="1" defTabSz="895442">
                <a:spcBef>
                  <a:spcPts val="588"/>
                </a:spcBef>
                <a:buSzPct val="60000"/>
                <a:tabLst>
                  <a:tab pos="174197" algn="l"/>
                </a:tabLst>
                <a:defRPr/>
              </a:pPr>
              <a:r>
                <a:rPr lang="en-US" sz="1175" kern="0" dirty="0">
                  <a:solidFill>
                    <a:schemeClr val="tx1"/>
                  </a:solidFill>
                  <a:latin typeface="Segoe UI"/>
                  <a:cs typeface="Segoe UI Light" panose="020B0502040204020203" pitchFamily="34" charset="0"/>
                </a:rPr>
                <a:t>One of 3 largest networks in the world</a:t>
              </a:r>
            </a:p>
            <a:p>
              <a:pPr marL="0" lvl="1" defTabSz="895442">
                <a:spcBef>
                  <a:spcPts val="588"/>
                </a:spcBef>
                <a:buSzPct val="60000"/>
                <a:tabLst>
                  <a:tab pos="174197" algn="l"/>
                </a:tabLst>
                <a:defRPr/>
              </a:pPr>
              <a:r>
                <a:rPr lang="en-US" sz="1175" kern="0" baseline="30000" dirty="0">
                  <a:solidFill>
                    <a:srgbClr val="FF0000"/>
                  </a:solidFill>
                  <a:latin typeface="Segoe UI"/>
                  <a:cs typeface="Segoe UI Light" panose="020B0502040204020203" pitchFamily="34" charset="0"/>
                </a:rPr>
                <a:t>1</a:t>
              </a:r>
              <a:r>
                <a:rPr lang="en-US" sz="1175" kern="0" dirty="0">
                  <a:solidFill>
                    <a:srgbClr val="FF0000"/>
                  </a:solidFill>
                  <a:latin typeface="Segoe UI"/>
                  <a:cs typeface="Segoe UI Light" panose="020B0502040204020203" pitchFamily="34" charset="0"/>
                </a:rPr>
                <a:t>China datacenters operated by 21 Vianet</a:t>
              </a:r>
            </a:p>
            <a:p>
              <a:pPr marL="0" lvl="1" defTabSz="895442">
                <a:spcBef>
                  <a:spcPts val="588"/>
                </a:spcBef>
                <a:buSzPct val="60000"/>
                <a:tabLst>
                  <a:tab pos="174197" algn="l"/>
                </a:tabLst>
                <a:defRPr/>
              </a:pPr>
              <a:r>
                <a:rPr lang="en-US" sz="1175" kern="0" baseline="30000" dirty="0">
                  <a:solidFill>
                    <a:srgbClr val="00B050"/>
                  </a:solidFill>
                  <a:latin typeface="Segoe UI"/>
                  <a:cs typeface="Segoe UI Light" panose="020B0502040204020203" pitchFamily="34" charset="0"/>
                </a:rPr>
                <a:t>2</a:t>
              </a:r>
              <a:r>
                <a:rPr lang="en-US" sz="1175" kern="0" dirty="0">
                  <a:solidFill>
                    <a:srgbClr val="00B050"/>
                  </a:solidFill>
                  <a:latin typeface="Segoe UI"/>
                  <a:cs typeface="Segoe UI Light" panose="020B0502040204020203" pitchFamily="34" charset="0"/>
                </a:rPr>
                <a:t>German data trustee services provided by</a:t>
              </a:r>
              <a:br>
                <a:rPr lang="en-US" sz="1175" kern="0" dirty="0">
                  <a:solidFill>
                    <a:srgbClr val="00B050"/>
                  </a:solidFill>
                  <a:latin typeface="Segoe UI"/>
                  <a:cs typeface="Segoe UI Light" panose="020B0502040204020203" pitchFamily="34" charset="0"/>
                </a:rPr>
              </a:br>
              <a:r>
                <a:rPr lang="en-US" sz="1175" kern="0" dirty="0">
                  <a:solidFill>
                    <a:srgbClr val="00B050"/>
                  </a:solidFill>
                  <a:latin typeface="Segoe UI"/>
                  <a:cs typeface="Segoe UI Light" panose="020B0502040204020203" pitchFamily="34" charset="0"/>
                </a:rPr>
                <a:t>T-systems</a:t>
              </a:r>
            </a:p>
            <a:p>
              <a:pPr marL="0" lvl="1" defTabSz="895442">
                <a:spcBef>
                  <a:spcPts val="588"/>
                </a:spcBef>
                <a:buSzPct val="60000"/>
                <a:tabLst>
                  <a:tab pos="174197" algn="l"/>
                </a:tabLst>
                <a:defRPr/>
              </a:pPr>
              <a:r>
                <a:rPr lang="en-US" sz="1175" kern="0" baseline="30000" dirty="0">
                  <a:solidFill>
                    <a:srgbClr val="5B9BD5"/>
                  </a:solidFill>
                  <a:latin typeface="Segoe UI"/>
                  <a:cs typeface="Segoe UI Light" panose="020B0502040204020203" pitchFamily="34" charset="0"/>
                </a:rPr>
                <a:t>3</a:t>
              </a:r>
              <a:r>
                <a:rPr lang="en-US" sz="1175" kern="0" dirty="0">
                  <a:solidFill>
                    <a:srgbClr val="5B9BD5"/>
                  </a:solidFill>
                  <a:latin typeface="Segoe UI"/>
                  <a:cs typeface="Segoe UI Light" panose="020B0502040204020203" pitchFamily="34" charset="0"/>
                </a:rPr>
                <a:t>France has been announced (due 2017)</a:t>
              </a:r>
            </a:p>
            <a:p>
              <a:pPr marL="0" lvl="1" defTabSz="895442">
                <a:spcBef>
                  <a:spcPts val="588"/>
                </a:spcBef>
                <a:buSzPct val="60000"/>
                <a:tabLst>
                  <a:tab pos="174197" algn="l"/>
                </a:tabLst>
                <a:defRPr/>
              </a:pPr>
              <a:r>
                <a:rPr lang="en-US" sz="1175" kern="0" baseline="30000" dirty="0">
                  <a:solidFill>
                    <a:srgbClr val="5B9BD5"/>
                  </a:solidFill>
                  <a:latin typeface="Segoe UI"/>
                  <a:cs typeface="Segoe UI Light" panose="020B0502040204020203" pitchFamily="34" charset="0"/>
                </a:rPr>
                <a:t>4</a:t>
              </a:r>
              <a:r>
                <a:rPr lang="en-US" sz="1175" kern="0" dirty="0">
                  <a:solidFill>
                    <a:srgbClr val="5B9BD5"/>
                  </a:solidFill>
                  <a:latin typeface="Segoe UI"/>
                  <a:cs typeface="Segoe UI Light" panose="020B0502040204020203" pitchFamily="34" charset="0"/>
                </a:rPr>
                <a:t>South Africa has been announced (due 2018)</a:t>
              </a:r>
            </a:p>
          </p:txBody>
        </p:sp>
        <p:sp>
          <p:nvSpPr>
            <p:cNvPr id="140" name="Bent Arrow 139"/>
            <p:cNvSpPr/>
            <p:nvPr/>
          </p:nvSpPr>
          <p:spPr bwMode="auto">
            <a:xfrm>
              <a:off x="588167" y="4377909"/>
              <a:ext cx="2974745" cy="2607956"/>
            </a:xfrm>
            <a:prstGeom prst="bentArrow">
              <a:avLst>
                <a:gd name="adj1" fmla="val 0"/>
                <a:gd name="adj2" fmla="val 0"/>
                <a:gd name="adj3" fmla="val 0"/>
                <a:gd name="adj4" fmla="val 10805"/>
              </a:avLst>
            </a:prstGeom>
            <a:solidFill>
              <a:schemeClr val="bg1">
                <a:lumMod val="65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1" name="Oval 140"/>
            <p:cNvSpPr/>
            <p:nvPr/>
          </p:nvSpPr>
          <p:spPr bwMode="auto">
            <a:xfrm>
              <a:off x="523282" y="4607075"/>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2" name="Oval 141"/>
            <p:cNvSpPr/>
            <p:nvPr/>
          </p:nvSpPr>
          <p:spPr bwMode="auto">
            <a:xfrm>
              <a:off x="523282" y="4874807"/>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3" name="Oval 142"/>
            <p:cNvSpPr/>
            <p:nvPr/>
          </p:nvSpPr>
          <p:spPr bwMode="auto">
            <a:xfrm>
              <a:off x="3538900" y="4347984"/>
              <a:ext cx="62222" cy="62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dirty="0">
                <a:solidFill>
                  <a:srgbClr val="5B9BD5"/>
                </a:solidFill>
                <a:latin typeface="Segoe UI"/>
              </a:endParaRPr>
            </a:p>
          </p:txBody>
        </p:sp>
        <p:sp>
          <p:nvSpPr>
            <p:cNvPr id="144" name="Oval 143"/>
            <p:cNvSpPr/>
            <p:nvPr/>
          </p:nvSpPr>
          <p:spPr bwMode="auto">
            <a:xfrm>
              <a:off x="523282" y="5133589"/>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5" name="Oval 144"/>
            <p:cNvSpPr/>
            <p:nvPr/>
          </p:nvSpPr>
          <p:spPr bwMode="auto">
            <a:xfrm>
              <a:off x="523282" y="5386748"/>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38" name="Oval 137"/>
            <p:cNvSpPr/>
            <p:nvPr/>
          </p:nvSpPr>
          <p:spPr bwMode="auto">
            <a:xfrm>
              <a:off x="527788" y="5837753"/>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grpSp>
          <p:nvGrpSpPr>
            <p:cNvPr id="147" name="Group 146"/>
            <p:cNvGrpSpPr/>
            <p:nvPr/>
          </p:nvGrpSpPr>
          <p:grpSpPr>
            <a:xfrm>
              <a:off x="741452" y="6488795"/>
              <a:ext cx="149774" cy="368723"/>
              <a:chOff x="680574" y="5797942"/>
              <a:chExt cx="149774" cy="368723"/>
            </a:xfrm>
          </p:grpSpPr>
          <p:sp>
            <p:nvSpPr>
              <p:cNvPr id="149" name="Rectangle 148"/>
              <p:cNvSpPr/>
              <p:nvPr/>
            </p:nvSpPr>
            <p:spPr bwMode="auto">
              <a:xfrm>
                <a:off x="680574" y="6020361"/>
                <a:ext cx="146304" cy="146304"/>
              </a:xfrm>
              <a:prstGeom prst="rect">
                <a:avLst/>
              </a:prstGeom>
              <a:solidFill>
                <a:schemeClr val="tx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r>
                  <a:rPr lang="en-US" sz="980" kern="0" dirty="0">
                    <a:solidFill>
                      <a:srgbClr val="44546A"/>
                    </a:solidFill>
                    <a:latin typeface="Segoe UI"/>
                    <a:cs typeface="Segoe UI" pitchFamily="34" charset="0"/>
                  </a:rPr>
                  <a:t>US Gov datacenters</a:t>
                </a:r>
              </a:p>
            </p:txBody>
          </p:sp>
          <p:sp>
            <p:nvSpPr>
              <p:cNvPr id="150" name="Rectangle 149"/>
              <p:cNvSpPr/>
              <p:nvPr/>
            </p:nvSpPr>
            <p:spPr bwMode="auto">
              <a:xfrm>
                <a:off x="684044" y="5797942"/>
                <a:ext cx="146304" cy="146304"/>
              </a:xfrm>
              <a:prstGeom prst="rect">
                <a:avLst/>
              </a:prstGeom>
              <a:solidFill>
                <a:schemeClr val="accent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defRPr/>
                </a:pPr>
                <a:r>
                  <a:rPr lang="en-US" sz="980" kern="0" dirty="0">
                    <a:solidFill>
                      <a:srgbClr val="5B9BD5"/>
                    </a:solidFill>
                    <a:latin typeface="Segoe UI"/>
                    <a:cs typeface="Segoe UI" pitchFamily="34" charset="0"/>
                  </a:rPr>
                  <a:t>Global datacenters</a:t>
                </a:r>
              </a:p>
            </p:txBody>
          </p:sp>
        </p:grpSp>
      </p:grpSp>
      <p:sp>
        <p:nvSpPr>
          <p:cNvPr id="148" name="Rectangle 147"/>
          <p:cNvSpPr/>
          <p:nvPr/>
        </p:nvSpPr>
        <p:spPr bwMode="auto">
          <a:xfrm>
            <a:off x="1699960" y="3704121"/>
            <a:ext cx="7814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Texas</a:t>
            </a:r>
          </a:p>
        </p:txBody>
      </p:sp>
      <p:cxnSp>
        <p:nvCxnSpPr>
          <p:cNvPr id="151" name="Straight Connector 150"/>
          <p:cNvCxnSpPr>
            <a:cxnSpLocks/>
            <a:endCxn id="111" idx="2"/>
          </p:cNvCxnSpPr>
          <p:nvPr/>
        </p:nvCxnSpPr>
        <p:spPr>
          <a:xfrm flipV="1">
            <a:off x="2507497" y="3636209"/>
            <a:ext cx="610289" cy="201642"/>
          </a:xfrm>
          <a:prstGeom prst="line">
            <a:avLst/>
          </a:prstGeom>
          <a:noFill/>
          <a:ln w="9525" cap="flat" cmpd="sng" algn="ctr">
            <a:solidFill>
              <a:schemeClr val="tx2"/>
            </a:solidFill>
            <a:prstDash val="solid"/>
            <a:headEnd type="none" w="med" len="med"/>
            <a:tailEnd type="none" w="med" len="med"/>
          </a:ln>
          <a:effectLst/>
        </p:spPr>
      </p:cxn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94654" y="3092161"/>
            <a:ext cx="484859" cy="465719"/>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37434" y="2770407"/>
            <a:ext cx="484859" cy="465719"/>
          </a:xfrm>
          <a:prstGeom prst="rect">
            <a:avLst/>
          </a:prstGeom>
          <a:effectLst>
            <a:outerShdw blurRad="63500" sx="102000" sy="102000" algn="ctr" rotWithShape="0">
              <a:prstClr val="black">
                <a:alpha val="40000"/>
              </a:prstClr>
            </a:outerShdw>
          </a:effectLst>
        </p:spPr>
      </p:pic>
      <p:sp>
        <p:nvSpPr>
          <p:cNvPr id="133" name="Oval 132"/>
          <p:cNvSpPr/>
          <p:nvPr/>
        </p:nvSpPr>
        <p:spPr bwMode="auto">
          <a:xfrm>
            <a:off x="2501236" y="329384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46" name="Oval 145"/>
          <p:cNvSpPr/>
          <p:nvPr/>
        </p:nvSpPr>
        <p:spPr bwMode="auto">
          <a:xfrm>
            <a:off x="2444014" y="2972086"/>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37408" y="3218202"/>
            <a:ext cx="484859" cy="465719"/>
          </a:xfrm>
          <a:prstGeom prst="rect">
            <a:avLst/>
          </a:prstGeom>
          <a:effectLst>
            <a:outerShdw blurRad="63500" sx="102000" sy="102000" algn="ctr" rotWithShape="0">
              <a:prstClr val="black">
                <a:alpha val="40000"/>
              </a:prstClr>
            </a:outerShdw>
          </a:effectLst>
        </p:spPr>
      </p:pic>
      <p:sp>
        <p:nvSpPr>
          <p:cNvPr id="153" name="Oval 152"/>
          <p:cNvSpPr/>
          <p:nvPr/>
        </p:nvSpPr>
        <p:spPr bwMode="auto">
          <a:xfrm>
            <a:off x="2743989" y="3419883"/>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54" name="Rectangle 153"/>
          <p:cNvSpPr/>
          <p:nvPr/>
        </p:nvSpPr>
        <p:spPr bwMode="auto">
          <a:xfrm>
            <a:off x="1519554" y="3456699"/>
            <a:ext cx="92451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Arizona</a:t>
            </a:r>
          </a:p>
        </p:txBody>
      </p:sp>
      <p:cxnSp>
        <p:nvCxnSpPr>
          <p:cNvPr id="155" name="Straight Connector 154"/>
          <p:cNvCxnSpPr>
            <a:cxnSpLocks/>
            <a:endCxn id="153" idx="3"/>
          </p:cNvCxnSpPr>
          <p:nvPr/>
        </p:nvCxnSpPr>
        <p:spPr>
          <a:xfrm flipV="1">
            <a:off x="2446304" y="3481078"/>
            <a:ext cx="308184" cy="115490"/>
          </a:xfrm>
          <a:prstGeom prst="line">
            <a:avLst/>
          </a:prstGeom>
          <a:noFill/>
          <a:ln w="9525" cap="flat" cmpd="sng" algn="ctr">
            <a:solidFill>
              <a:schemeClr val="tx2"/>
            </a:solidFill>
            <a:prstDash val="solid"/>
            <a:headEnd type="none" w="med" len="med"/>
            <a:tailEnd type="none" w="med" len="med"/>
          </a:ln>
          <a:effectLst/>
        </p:spPr>
      </p:cxnSp>
      <p:sp>
        <p:nvSpPr>
          <p:cNvPr id="156" name="Oval 155"/>
          <p:cNvSpPr/>
          <p:nvPr/>
        </p:nvSpPr>
        <p:spPr bwMode="auto">
          <a:xfrm>
            <a:off x="6299074" y="2960836"/>
            <a:ext cx="71704" cy="7170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17C59FD5-3E02-4865-A8FE-190035F82744}"/>
              </a:ext>
            </a:extLst>
          </p:cNvPr>
          <p:cNvSpPr/>
          <p:nvPr/>
        </p:nvSpPr>
        <p:spPr bwMode="auto">
          <a:xfrm>
            <a:off x="1797897" y="6320976"/>
            <a:ext cx="143407" cy="143407"/>
          </a:xfrm>
          <a:prstGeom prst="rect">
            <a:avLst/>
          </a:prstGeom>
          <a:solidFill>
            <a:srgbClr val="FF00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defRPr/>
            </a:pPr>
            <a:r>
              <a:rPr lang="en-US" sz="980" kern="0" dirty="0">
                <a:solidFill>
                  <a:srgbClr val="FF0000"/>
                </a:solidFill>
                <a:latin typeface="Segoe UI"/>
                <a:cs typeface="Segoe UI" pitchFamily="34" charset="0"/>
              </a:rPr>
              <a:t>Chinese datacenters</a:t>
            </a:r>
          </a:p>
        </p:txBody>
      </p:sp>
      <p:sp>
        <p:nvSpPr>
          <p:cNvPr id="158" name="Rectangle 157">
            <a:extLst>
              <a:ext uri="{FF2B5EF4-FFF2-40B4-BE49-F238E27FC236}">
                <a16:creationId xmlns:a16="http://schemas.microsoft.com/office/drawing/2014/main" id="{F7ECEB45-512B-45DD-AEB8-784D8C124191}"/>
              </a:ext>
            </a:extLst>
          </p:cNvPr>
          <p:cNvSpPr/>
          <p:nvPr/>
        </p:nvSpPr>
        <p:spPr bwMode="auto">
          <a:xfrm>
            <a:off x="1798031" y="6542529"/>
            <a:ext cx="143407" cy="143407"/>
          </a:xfrm>
          <a:prstGeom prst="rect">
            <a:avLst/>
          </a:prstGeom>
          <a:solidFill>
            <a:srgbClr val="00B05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r>
              <a:rPr lang="en-US" sz="980" kern="0" dirty="0">
                <a:solidFill>
                  <a:srgbClr val="00B050"/>
                </a:solidFill>
                <a:latin typeface="Segoe UI"/>
                <a:cs typeface="Segoe UI" pitchFamily="34" charset="0"/>
              </a:rPr>
              <a:t>German datacenters</a:t>
            </a:r>
          </a:p>
        </p:txBody>
      </p:sp>
      <p:sp>
        <p:nvSpPr>
          <p:cNvPr id="159" name="Oval 158">
            <a:extLst>
              <a:ext uri="{FF2B5EF4-FFF2-40B4-BE49-F238E27FC236}">
                <a16:creationId xmlns:a16="http://schemas.microsoft.com/office/drawing/2014/main" id="{4A56B137-6FF8-4228-AD1F-89C9E96D8A6E}"/>
              </a:ext>
            </a:extLst>
          </p:cNvPr>
          <p:cNvSpPr/>
          <p:nvPr/>
        </p:nvSpPr>
        <p:spPr bwMode="auto">
          <a:xfrm rot="9206873">
            <a:off x="6622930" y="5416304"/>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2798EFAE-C6FC-4DB6-8674-64C82283BEE8}"/>
              </a:ext>
            </a:extLst>
          </p:cNvPr>
          <p:cNvSpPr/>
          <p:nvPr/>
        </p:nvSpPr>
        <p:spPr bwMode="auto">
          <a:xfrm>
            <a:off x="6524092" y="5006379"/>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S.Africa</a:t>
            </a:r>
            <a:r>
              <a:rPr lang="en-US" sz="882" b="1" kern="0" baseline="30000" dirty="0">
                <a:solidFill>
                  <a:srgbClr val="5B9BD5"/>
                </a:solidFill>
                <a:latin typeface="Segoe UI"/>
                <a:ea typeface="Segoe UI" panose="020B0502040204020203" pitchFamily="34" charset="0"/>
                <a:cs typeface="Segoe UI" panose="020B0502040204020203" pitchFamily="34" charset="0"/>
              </a:rPr>
              <a:t>4</a:t>
            </a:r>
            <a:r>
              <a:rPr lang="en-US" sz="882" b="1" kern="0" dirty="0">
                <a:solidFill>
                  <a:srgbClr val="5B9BD5"/>
                </a:solidFill>
                <a:latin typeface="Segoe UI"/>
                <a:ea typeface="Segoe UI" panose="020B0502040204020203" pitchFamily="34" charset="0"/>
                <a:cs typeface="Segoe UI" panose="020B0502040204020203" pitchFamily="34" charset="0"/>
              </a:rPr>
              <a:t> </a:t>
            </a:r>
          </a:p>
          <a:p>
            <a:pPr algn="ctr" defTabSz="1193867"/>
            <a:r>
              <a:rPr lang="en-US" sz="600" b="1" kern="0" dirty="0">
                <a:solidFill>
                  <a:srgbClr val="5B9BD5"/>
                </a:solidFill>
                <a:latin typeface="Segoe UI"/>
                <a:ea typeface="Segoe UI" panose="020B0502040204020203" pitchFamily="34" charset="0"/>
                <a:cs typeface="Segoe UI" panose="020B0502040204020203" pitchFamily="34" charset="0"/>
              </a:rPr>
              <a:t>Jo’Burg</a:t>
            </a:r>
          </a:p>
        </p:txBody>
      </p:sp>
      <p:sp>
        <p:nvSpPr>
          <p:cNvPr id="161" name="Oval 160">
            <a:extLst>
              <a:ext uri="{FF2B5EF4-FFF2-40B4-BE49-F238E27FC236}">
                <a16:creationId xmlns:a16="http://schemas.microsoft.com/office/drawing/2014/main" id="{F6573B44-01AC-4981-A97F-54052CEBC8DB}"/>
              </a:ext>
            </a:extLst>
          </p:cNvPr>
          <p:cNvSpPr/>
          <p:nvPr/>
        </p:nvSpPr>
        <p:spPr bwMode="auto">
          <a:xfrm rot="9297870">
            <a:off x="6728426" y="5323155"/>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BDD17BE6-FBE1-4BD3-A3E7-5A41C66CB31A}"/>
              </a:ext>
            </a:extLst>
          </p:cNvPr>
          <p:cNvSpPr/>
          <p:nvPr/>
        </p:nvSpPr>
        <p:spPr bwMode="auto">
          <a:xfrm>
            <a:off x="5843099" y="5105007"/>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S.Africa</a:t>
            </a:r>
            <a:r>
              <a:rPr lang="en-US" sz="882" b="1" kern="0" baseline="30000" dirty="0">
                <a:solidFill>
                  <a:srgbClr val="5B9BD5"/>
                </a:solidFill>
                <a:latin typeface="Segoe UI"/>
                <a:ea typeface="Segoe UI" panose="020B0502040204020203" pitchFamily="34" charset="0"/>
                <a:cs typeface="Segoe UI" panose="020B0502040204020203" pitchFamily="34" charset="0"/>
              </a:rPr>
              <a:t>4</a:t>
            </a:r>
            <a:r>
              <a:rPr lang="en-US" sz="882" b="1" kern="0" dirty="0">
                <a:solidFill>
                  <a:srgbClr val="5B9BD5"/>
                </a:solidFill>
                <a:latin typeface="Segoe UI"/>
                <a:ea typeface="Segoe UI" panose="020B0502040204020203" pitchFamily="34" charset="0"/>
                <a:cs typeface="Segoe UI" panose="020B0502040204020203" pitchFamily="34" charset="0"/>
              </a:rPr>
              <a:t> </a:t>
            </a:r>
          </a:p>
          <a:p>
            <a:pPr algn="ctr" defTabSz="1193867"/>
            <a:r>
              <a:rPr lang="en-US" sz="600" b="1" kern="0" dirty="0">
                <a:solidFill>
                  <a:srgbClr val="5B9BD5"/>
                </a:solidFill>
                <a:latin typeface="Segoe UI"/>
                <a:ea typeface="Segoe UI" panose="020B0502040204020203" pitchFamily="34" charset="0"/>
                <a:cs typeface="Segoe UI" panose="020B0502040204020203" pitchFamily="34" charset="0"/>
              </a:rPr>
              <a:t>Cape Town</a:t>
            </a:r>
          </a:p>
        </p:txBody>
      </p:sp>
      <p:cxnSp>
        <p:nvCxnSpPr>
          <p:cNvPr id="163" name="Straight Connector 162">
            <a:extLst>
              <a:ext uri="{FF2B5EF4-FFF2-40B4-BE49-F238E27FC236}">
                <a16:creationId xmlns:a16="http://schemas.microsoft.com/office/drawing/2014/main" id="{48605AF0-1329-490A-B86A-F7098D69F6F5}"/>
              </a:ext>
            </a:extLst>
          </p:cNvPr>
          <p:cNvCxnSpPr>
            <a:cxnSpLocks/>
            <a:stCxn id="162" idx="2"/>
            <a:endCxn id="159" idx="5"/>
          </p:cNvCxnSpPr>
          <p:nvPr/>
        </p:nvCxnSpPr>
        <p:spPr>
          <a:xfrm>
            <a:off x="6340361" y="5376484"/>
            <a:ext cx="284412" cy="64327"/>
          </a:xfrm>
          <a:prstGeom prst="line">
            <a:avLst/>
          </a:prstGeom>
          <a:noFill/>
          <a:ln w="9525" cap="flat" cmpd="sng" algn="ctr">
            <a:solidFill>
              <a:schemeClr val="accent1"/>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3559D8E0-FCD9-4BA7-8710-BE7E3E517068}"/>
              </a:ext>
            </a:extLst>
          </p:cNvPr>
          <p:cNvCxnSpPr>
            <a:cxnSpLocks/>
            <a:stCxn id="161" idx="2"/>
            <a:endCxn id="160" idx="2"/>
          </p:cNvCxnSpPr>
          <p:nvPr/>
        </p:nvCxnSpPr>
        <p:spPr>
          <a:xfrm flipV="1">
            <a:off x="6796761" y="5277856"/>
            <a:ext cx="224592" cy="65980"/>
          </a:xfrm>
          <a:prstGeom prst="line">
            <a:avLst/>
          </a:prstGeom>
          <a:noFill/>
          <a:ln w="9525" cap="flat" cmpd="sng" algn="ctr">
            <a:solidFill>
              <a:schemeClr val="accent1"/>
            </a:solidFill>
            <a:prstDash val="solid"/>
            <a:headEnd type="none" w="med" len="med"/>
            <a:tailEnd type="none" w="med" len="med"/>
          </a:ln>
          <a:effectLst/>
        </p:spPr>
      </p:cxnSp>
    </p:spTree>
    <p:extLst>
      <p:ext uri="{BB962C8B-B14F-4D97-AF65-F5344CB8AC3E}">
        <p14:creationId xmlns:p14="http://schemas.microsoft.com/office/powerpoint/2010/main" val="89424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1700" y="2863987"/>
            <a:ext cx="4965586" cy="1325559"/>
          </a:xfrm>
        </p:spPr>
        <p:txBody>
          <a:bodyPr/>
          <a:lstStyle/>
          <a:p>
            <a:r>
              <a:rPr lang="en-GB" dirty="0">
                <a:solidFill>
                  <a:srgbClr val="0070C0"/>
                </a:solidFill>
              </a:rPr>
              <a:t>Azure Portal</a:t>
            </a:r>
          </a:p>
        </p:txBody>
      </p:sp>
      <p:pic>
        <p:nvPicPr>
          <p:cNvPr id="3" name="Picture 2"/>
          <p:cNvPicPr>
            <a:picLocks noChangeAspect="1"/>
          </p:cNvPicPr>
          <p:nvPr/>
        </p:nvPicPr>
        <p:blipFill>
          <a:blip r:embed="rId2"/>
          <a:stretch>
            <a:fillRect/>
          </a:stretch>
        </p:blipFill>
        <p:spPr>
          <a:xfrm>
            <a:off x="136138" y="322054"/>
            <a:ext cx="5242686" cy="6409426"/>
          </a:xfrm>
          <a:prstGeom prst="rect">
            <a:avLst/>
          </a:prstGeom>
        </p:spPr>
      </p:pic>
      <p:pic>
        <p:nvPicPr>
          <p:cNvPr id="5" name="Picture 4"/>
          <p:cNvPicPr>
            <a:picLocks noChangeAspect="1"/>
          </p:cNvPicPr>
          <p:nvPr/>
        </p:nvPicPr>
        <p:blipFill>
          <a:blip r:embed="rId3"/>
          <a:stretch>
            <a:fillRect/>
          </a:stretch>
        </p:blipFill>
        <p:spPr>
          <a:xfrm>
            <a:off x="725762" y="865366"/>
            <a:ext cx="11290536" cy="5322800"/>
          </a:xfrm>
          <a:prstGeom prst="rect">
            <a:avLst/>
          </a:prstGeom>
        </p:spPr>
      </p:pic>
    </p:spTree>
    <p:extLst>
      <p:ext uri="{BB962C8B-B14F-4D97-AF65-F5344CB8AC3E}">
        <p14:creationId xmlns:p14="http://schemas.microsoft.com/office/powerpoint/2010/main" val="138732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4951" y="221165"/>
            <a:ext cx="9914626" cy="6525569"/>
          </a:xfrm>
          <a:prstGeom prst="rect">
            <a:avLst/>
          </a:prstGeom>
        </p:spPr>
      </p:pic>
    </p:spTree>
    <p:extLst>
      <p:ext uri="{BB962C8B-B14F-4D97-AF65-F5344CB8AC3E}">
        <p14:creationId xmlns:p14="http://schemas.microsoft.com/office/powerpoint/2010/main" val="3076319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Code</a:t>
            </a:r>
          </a:p>
        </p:txBody>
      </p:sp>
      <p:pic>
        <p:nvPicPr>
          <p:cNvPr id="2" name="Picture 1"/>
          <p:cNvPicPr>
            <a:picLocks noChangeAspect="1"/>
          </p:cNvPicPr>
          <p:nvPr/>
        </p:nvPicPr>
        <p:blipFill>
          <a:blip r:embed="rId2"/>
          <a:stretch>
            <a:fillRect/>
          </a:stretch>
        </p:blipFill>
        <p:spPr>
          <a:xfrm>
            <a:off x="5855568" y="927327"/>
            <a:ext cx="5805656" cy="4816544"/>
          </a:xfrm>
          <a:prstGeom prst="rect">
            <a:avLst/>
          </a:prstGeom>
        </p:spPr>
      </p:pic>
    </p:spTree>
    <p:extLst>
      <p:ext uri="{BB962C8B-B14F-4D97-AF65-F5344CB8AC3E}">
        <p14:creationId xmlns:p14="http://schemas.microsoft.com/office/powerpoint/2010/main" val="1535144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3172" y="1272434"/>
            <a:ext cx="6053603" cy="2459135"/>
          </a:xfrm>
        </p:spPr>
        <p:txBody>
          <a:bodyPr/>
          <a:lstStyle/>
          <a:p>
            <a:r>
              <a:rPr lang="en-GB" sz="3200" dirty="0">
                <a:solidFill>
                  <a:schemeClr val="bg1">
                    <a:lumMod val="50000"/>
                  </a:schemeClr>
                </a:solidFill>
              </a:rPr>
              <a:t>Fully-managed platform and app hosting aka “</a:t>
            </a:r>
            <a:r>
              <a:rPr lang="en-GB" sz="3200" dirty="0">
                <a:solidFill>
                  <a:schemeClr val="bg1">
                    <a:lumMod val="50000"/>
                  </a:schemeClr>
                </a:solidFill>
              </a:rPr>
              <a:t>Web site as a service”</a:t>
            </a:r>
          </a:p>
          <a:p>
            <a:r>
              <a:rPr lang="en-GB" sz="3200" dirty="0">
                <a:solidFill>
                  <a:schemeClr val="bg1">
                    <a:lumMod val="50000"/>
                  </a:schemeClr>
                </a:solidFill>
              </a:rPr>
              <a:t>Auto-scale, monitoring, …</a:t>
            </a:r>
          </a:p>
          <a:p>
            <a:r>
              <a:rPr lang="en-GB" sz="3200" dirty="0">
                <a:solidFill>
                  <a:schemeClr val="bg1">
                    <a:lumMod val="50000"/>
                  </a:schemeClr>
                </a:solidFill>
              </a:rPr>
              <a:t>Pay only for the functionality you need</a:t>
            </a:r>
          </a:p>
        </p:txBody>
      </p:sp>
      <p:sp>
        <p:nvSpPr>
          <p:cNvPr id="3" name="Title 2"/>
          <p:cNvSpPr>
            <a:spLocks noGrp="1"/>
          </p:cNvSpPr>
          <p:nvPr>
            <p:ph type="title"/>
          </p:nvPr>
        </p:nvSpPr>
        <p:spPr>
          <a:xfrm>
            <a:off x="815199" y="-41052"/>
            <a:ext cx="10515600" cy="1325559"/>
          </a:xfrm>
        </p:spPr>
        <p:txBody>
          <a:bodyPr/>
          <a:lstStyle/>
          <a:p>
            <a:pPr algn="ctr"/>
            <a:r>
              <a:rPr lang="en-GB" dirty="0">
                <a:solidFill>
                  <a:srgbClr val="00B0F0"/>
                </a:solidFill>
              </a:rPr>
              <a:t>Azure App Services</a:t>
            </a:r>
            <a:br>
              <a:rPr lang="en-GB" dirty="0">
                <a:solidFill>
                  <a:srgbClr val="00B0F0"/>
                </a:solidFill>
              </a:rPr>
            </a:br>
            <a:r>
              <a:rPr lang="en-GB" sz="2800" i="1" dirty="0">
                <a:solidFill>
                  <a:srgbClr val="00B0F0"/>
                </a:solidFill>
              </a:rPr>
              <a:t>Quickly create powerful cloud apps for web and mobile clients</a:t>
            </a:r>
            <a:endParaRPr lang="en-GB" i="1" dirty="0">
              <a:solidFill>
                <a:srgbClr val="00B0F0"/>
              </a:solidFill>
            </a:endParaRPr>
          </a:p>
        </p:txBody>
      </p:sp>
      <p:pic>
        <p:nvPicPr>
          <p:cNvPr id="4" name="Picture 3"/>
          <p:cNvPicPr>
            <a:picLocks noChangeAspect="1"/>
          </p:cNvPicPr>
          <p:nvPr/>
        </p:nvPicPr>
        <p:blipFill>
          <a:blip r:embed="rId2"/>
          <a:stretch>
            <a:fillRect/>
          </a:stretch>
        </p:blipFill>
        <p:spPr>
          <a:xfrm>
            <a:off x="3268232" y="4691530"/>
            <a:ext cx="2675949" cy="188367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1172" b="11172"/>
          <a:stretch/>
        </p:blipFill>
        <p:spPr>
          <a:xfrm>
            <a:off x="634450" y="4452471"/>
            <a:ext cx="2139389" cy="2223736"/>
          </a:xfrm>
          <a:prstGeom prst="rect">
            <a:avLst/>
          </a:prstGeom>
        </p:spPr>
      </p:pic>
      <p:pic>
        <p:nvPicPr>
          <p:cNvPr id="8" name="Picture 7"/>
          <p:cNvPicPr>
            <a:picLocks noChangeAspect="1"/>
          </p:cNvPicPr>
          <p:nvPr/>
        </p:nvPicPr>
        <p:blipFill>
          <a:blip r:embed="rId4"/>
          <a:stretch>
            <a:fillRect/>
          </a:stretch>
        </p:blipFill>
        <p:spPr>
          <a:xfrm>
            <a:off x="6657039" y="1501589"/>
            <a:ext cx="5064674" cy="4826000"/>
          </a:xfrm>
          <a:prstGeom prst="rect">
            <a:avLst/>
          </a:prstGeom>
        </p:spPr>
      </p:pic>
    </p:spTree>
    <p:extLst>
      <p:ext uri="{BB962C8B-B14F-4D97-AF65-F5344CB8AC3E}">
        <p14:creationId xmlns:p14="http://schemas.microsoft.com/office/powerpoint/2010/main" val="153940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2499" y="1479797"/>
            <a:ext cx="6438841" cy="3771463"/>
          </a:xfrm>
        </p:spPr>
        <p:txBody>
          <a:bodyPr/>
          <a:lstStyle/>
          <a:p>
            <a:pPr>
              <a:lnSpc>
                <a:spcPct val="150000"/>
              </a:lnSpc>
            </a:pPr>
            <a:r>
              <a:rPr lang="en-GB" sz="2400" dirty="0">
                <a:solidFill>
                  <a:schemeClr val="bg1">
                    <a:lumMod val="50000"/>
                  </a:schemeClr>
                </a:solidFill>
              </a:rPr>
              <a:t>Develop serverless architectures </a:t>
            </a:r>
          </a:p>
          <a:p>
            <a:pPr>
              <a:lnSpc>
                <a:spcPct val="150000"/>
              </a:lnSpc>
            </a:pPr>
            <a:r>
              <a:rPr lang="en-GB" sz="2400" dirty="0">
                <a:solidFill>
                  <a:schemeClr val="bg1">
                    <a:lumMod val="50000"/>
                  </a:schemeClr>
                </a:solidFill>
              </a:rPr>
              <a:t>Event driven model – timers, </a:t>
            </a:r>
            <a:r>
              <a:rPr lang="en-GB" sz="2400" dirty="0" err="1">
                <a:solidFill>
                  <a:schemeClr val="bg1">
                    <a:lumMod val="50000"/>
                  </a:schemeClr>
                </a:solidFill>
              </a:rPr>
              <a:t>webhooks</a:t>
            </a:r>
            <a:r>
              <a:rPr lang="en-GB" sz="2400" dirty="0">
                <a:solidFill>
                  <a:schemeClr val="bg1">
                    <a:lumMod val="50000"/>
                  </a:schemeClr>
                </a:solidFill>
              </a:rPr>
              <a:t>,  queues, Service Bus, </a:t>
            </a:r>
            <a:r>
              <a:rPr lang="en-GB" sz="2400" dirty="0" err="1">
                <a:solidFill>
                  <a:schemeClr val="bg1">
                    <a:lumMod val="50000"/>
                  </a:schemeClr>
                </a:solidFill>
              </a:rPr>
              <a:t>EventHub</a:t>
            </a:r>
            <a:r>
              <a:rPr lang="en-GB" sz="2400" dirty="0">
                <a:solidFill>
                  <a:schemeClr val="bg1">
                    <a:lumMod val="50000"/>
                  </a:schemeClr>
                </a:solidFill>
              </a:rPr>
              <a:t>, …</a:t>
            </a:r>
          </a:p>
          <a:p>
            <a:pPr>
              <a:lnSpc>
                <a:spcPct val="150000"/>
              </a:lnSpc>
            </a:pPr>
            <a:r>
              <a:rPr lang="en-GB" sz="2400" dirty="0">
                <a:solidFill>
                  <a:schemeClr val="bg1">
                    <a:lumMod val="50000"/>
                  </a:schemeClr>
                </a:solidFill>
              </a:rPr>
              <a:t>Pay only for what you use</a:t>
            </a:r>
          </a:p>
          <a:p>
            <a:pPr>
              <a:lnSpc>
                <a:spcPct val="150000"/>
              </a:lnSpc>
            </a:pPr>
            <a:r>
              <a:rPr lang="en-GB" sz="2400" dirty="0">
                <a:solidFill>
                  <a:schemeClr val="bg1">
                    <a:lumMod val="50000"/>
                  </a:schemeClr>
                </a:solidFill>
              </a:rPr>
              <a:t>JavaScript, C#, Python, PHP, Bash, Batch, PowerShell or any executable</a:t>
            </a:r>
          </a:p>
          <a:p>
            <a:pPr>
              <a:lnSpc>
                <a:spcPct val="150000"/>
              </a:lnSpc>
            </a:pPr>
            <a:r>
              <a:rPr lang="en-GB" sz="2400" dirty="0">
                <a:solidFill>
                  <a:schemeClr val="bg1">
                    <a:lumMod val="50000"/>
                  </a:schemeClr>
                </a:solidFill>
              </a:rPr>
              <a:t> Functions runtime is open-source, available on GitHub</a:t>
            </a:r>
            <a:endParaRPr lang="en-GB" sz="2400" dirty="0">
              <a:solidFill>
                <a:schemeClr val="bg1">
                  <a:lumMod val="50000"/>
                </a:schemeClr>
              </a:solidFill>
            </a:endParaRPr>
          </a:p>
        </p:txBody>
      </p:sp>
      <p:sp>
        <p:nvSpPr>
          <p:cNvPr id="3" name="Title 2"/>
          <p:cNvSpPr>
            <a:spLocks noGrp="1"/>
          </p:cNvSpPr>
          <p:nvPr>
            <p:ph type="title"/>
          </p:nvPr>
        </p:nvSpPr>
        <p:spPr>
          <a:xfrm>
            <a:off x="941720" y="213279"/>
            <a:ext cx="10515600" cy="865573"/>
          </a:xfrm>
        </p:spPr>
        <p:txBody>
          <a:bodyPr/>
          <a:lstStyle/>
          <a:p>
            <a:pPr algn="ctr"/>
            <a:r>
              <a:rPr lang="en-GB" dirty="0">
                <a:solidFill>
                  <a:srgbClr val="00B0F0"/>
                </a:solidFill>
              </a:rPr>
              <a:t>Azure Functions</a:t>
            </a:r>
          </a:p>
        </p:txBody>
      </p:sp>
      <p:pic>
        <p:nvPicPr>
          <p:cNvPr id="4" name="Picture 3"/>
          <p:cNvPicPr>
            <a:picLocks noChangeAspect="1"/>
          </p:cNvPicPr>
          <p:nvPr/>
        </p:nvPicPr>
        <p:blipFill>
          <a:blip r:embed="rId2"/>
          <a:stretch>
            <a:fillRect/>
          </a:stretch>
        </p:blipFill>
        <p:spPr>
          <a:xfrm>
            <a:off x="7189693" y="891879"/>
            <a:ext cx="4653211" cy="1638816"/>
          </a:xfrm>
          <a:prstGeom prst="rect">
            <a:avLst/>
          </a:prstGeom>
        </p:spPr>
      </p:pic>
      <p:pic>
        <p:nvPicPr>
          <p:cNvPr id="5" name="Picture 4"/>
          <p:cNvPicPr>
            <a:picLocks noChangeAspect="1"/>
          </p:cNvPicPr>
          <p:nvPr/>
        </p:nvPicPr>
        <p:blipFill>
          <a:blip r:embed="rId3"/>
          <a:stretch>
            <a:fillRect/>
          </a:stretch>
        </p:blipFill>
        <p:spPr>
          <a:xfrm>
            <a:off x="7315839" y="2530695"/>
            <a:ext cx="4440196" cy="1907492"/>
          </a:xfrm>
          <a:prstGeom prst="rect">
            <a:avLst/>
          </a:prstGeom>
        </p:spPr>
      </p:pic>
      <p:pic>
        <p:nvPicPr>
          <p:cNvPr id="6" name="Picture 5"/>
          <p:cNvPicPr>
            <a:picLocks noChangeAspect="1"/>
          </p:cNvPicPr>
          <p:nvPr/>
        </p:nvPicPr>
        <p:blipFill>
          <a:blip r:embed="rId4"/>
          <a:stretch>
            <a:fillRect/>
          </a:stretch>
        </p:blipFill>
        <p:spPr>
          <a:xfrm>
            <a:off x="7315839" y="4643718"/>
            <a:ext cx="4378344" cy="1871278"/>
          </a:xfrm>
          <a:prstGeom prst="rect">
            <a:avLst/>
          </a:prstGeom>
        </p:spPr>
      </p:pic>
      <p:pic>
        <p:nvPicPr>
          <p:cNvPr id="7" name="Picture 6"/>
          <p:cNvPicPr>
            <a:picLocks noChangeAspect="1"/>
          </p:cNvPicPr>
          <p:nvPr/>
        </p:nvPicPr>
        <p:blipFill>
          <a:blip r:embed="rId5"/>
          <a:stretch>
            <a:fillRect/>
          </a:stretch>
        </p:blipFill>
        <p:spPr>
          <a:xfrm>
            <a:off x="83670" y="0"/>
            <a:ext cx="1287657" cy="1358321"/>
          </a:xfrm>
          <a:prstGeom prst="rect">
            <a:avLst/>
          </a:prstGeom>
        </p:spPr>
      </p:pic>
    </p:spTree>
    <p:extLst>
      <p:ext uri="{BB962C8B-B14F-4D97-AF65-F5344CB8AC3E}">
        <p14:creationId xmlns:p14="http://schemas.microsoft.com/office/powerpoint/2010/main" val="100413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346" y="122985"/>
            <a:ext cx="10515600" cy="1096858"/>
          </a:xfrm>
        </p:spPr>
        <p:txBody>
          <a:bodyPr/>
          <a:lstStyle/>
          <a:p>
            <a:pPr algn="ctr"/>
            <a:r>
              <a:rPr lang="en-GB" dirty="0">
                <a:solidFill>
                  <a:srgbClr val="00B0F0"/>
                </a:solidFill>
              </a:rPr>
              <a:t>Service Fabric</a:t>
            </a:r>
            <a:br>
              <a:rPr lang="en-GB" dirty="0">
                <a:solidFill>
                  <a:srgbClr val="00B0F0"/>
                </a:solidFill>
              </a:rPr>
            </a:br>
            <a:r>
              <a:rPr lang="en-GB" sz="2800" i="1" dirty="0">
                <a:solidFill>
                  <a:srgbClr val="00B0F0"/>
                </a:solidFill>
              </a:rPr>
              <a:t>A Microservices Platform</a:t>
            </a:r>
            <a:endParaRPr lang="en-GB" i="1" dirty="0">
              <a:solidFill>
                <a:srgbClr val="00B0F0"/>
              </a:solidFill>
            </a:endParaRPr>
          </a:p>
        </p:txBody>
      </p:sp>
      <p:sp>
        <p:nvSpPr>
          <p:cNvPr id="3" name="Content Placeholder 2"/>
          <p:cNvSpPr>
            <a:spLocks noGrp="1"/>
          </p:cNvSpPr>
          <p:nvPr>
            <p:ph idx="1"/>
          </p:nvPr>
        </p:nvSpPr>
        <p:spPr>
          <a:xfrm>
            <a:off x="236938" y="1326541"/>
            <a:ext cx="5028333" cy="5086212"/>
          </a:xfrm>
        </p:spPr>
        <p:txBody>
          <a:bodyPr/>
          <a:lstStyle/>
          <a:p>
            <a:pPr defTabSz="950880">
              <a:lnSpc>
                <a:spcPct val="150000"/>
              </a:lnSpc>
              <a:spcBef>
                <a:spcPct val="0"/>
              </a:spcBef>
              <a:spcAft>
                <a:spcPts val="1224"/>
              </a:spcAft>
              <a:defRPr/>
            </a:pPr>
            <a:r>
              <a:rPr lang="en-US" sz="2400" dirty="0">
                <a:ln w="3175">
                  <a:noFill/>
                </a:ln>
                <a:solidFill>
                  <a:schemeClr val="bg1">
                    <a:lumMod val="65000"/>
                  </a:schemeClr>
                </a:solidFill>
                <a:latin typeface="Segoe UI" panose="020B0502040204020203" pitchFamily="34" charset="0"/>
                <a:cs typeface="Segoe UI" panose="020B0502040204020203" pitchFamily="34" charset="0"/>
                <a:sym typeface="Wingdings" panose="05000000000000000000" pitchFamily="2" charset="2"/>
              </a:rPr>
              <a:t>Powers many Microsoft services:</a:t>
            </a:r>
          </a:p>
          <a:p>
            <a:pPr lvl="1" defTabSz="950880">
              <a:lnSpc>
                <a:spcPct val="150000"/>
              </a:lnSpc>
              <a:spcBef>
                <a:spcPct val="0"/>
              </a:spcBef>
              <a:spcAft>
                <a:spcPts val="1224"/>
              </a:spcAft>
              <a:defRPr/>
            </a:pPr>
            <a:r>
              <a:rPr lang="en-US" sz="2000" dirty="0">
                <a:ln w="3175">
                  <a:noFill/>
                </a:ln>
                <a:solidFill>
                  <a:schemeClr val="bg1">
                    <a:lumMod val="65000"/>
                  </a:schemeClr>
                </a:solidFill>
                <a:latin typeface="Segoe UI" panose="020B0502040204020203" pitchFamily="34" charset="0"/>
                <a:cs typeface="Segoe UI" panose="020B0502040204020203" pitchFamily="34" charset="0"/>
                <a:sym typeface="Wingdings" panose="05000000000000000000" pitchFamily="2" charset="2"/>
              </a:rPr>
              <a:t>Azure SQL Database, Azure Cosmos DB, Cortana, Power BI, Intune, IoT Hub, …</a:t>
            </a:r>
          </a:p>
          <a:p>
            <a:pPr defTabSz="950880">
              <a:lnSpc>
                <a:spcPct val="150000"/>
              </a:lnSpc>
              <a:spcBef>
                <a:spcPct val="0"/>
              </a:spcBef>
              <a:spcAft>
                <a:spcPts val="1224"/>
              </a:spcAft>
              <a:defRPr/>
            </a:pPr>
            <a:r>
              <a:rPr lang="en-US" sz="2400" dirty="0">
                <a:ln w="3175">
                  <a:noFill/>
                </a:ln>
                <a:solidFill>
                  <a:schemeClr val="bg1">
                    <a:lumMod val="65000"/>
                  </a:schemeClr>
                </a:solidFill>
                <a:latin typeface="Segoe UI" panose="020B0502040204020203" pitchFamily="34" charset="0"/>
                <a:cs typeface="Segoe UI" panose="020B0502040204020203" pitchFamily="34" charset="0"/>
                <a:sym typeface="Wingdings" panose="05000000000000000000" pitchFamily="2" charset="2"/>
              </a:rPr>
              <a:t>Windows and Linux Containers</a:t>
            </a:r>
          </a:p>
          <a:p>
            <a:pPr defTabSz="950880">
              <a:lnSpc>
                <a:spcPct val="150000"/>
              </a:lnSpc>
              <a:spcBef>
                <a:spcPct val="0"/>
              </a:spcBef>
              <a:spcAft>
                <a:spcPts val="1224"/>
              </a:spcAft>
              <a:defRPr/>
            </a:pPr>
            <a:r>
              <a:rPr lang="en-US" sz="2400" dirty="0">
                <a:ln w="3175">
                  <a:noFill/>
                </a:ln>
                <a:solidFill>
                  <a:schemeClr val="bg1">
                    <a:lumMod val="65000"/>
                  </a:schemeClr>
                </a:solidFill>
                <a:latin typeface="Segoe UI" panose="020B0502040204020203" pitchFamily="34" charset="0"/>
                <a:cs typeface="Segoe UI" panose="020B0502040204020203" pitchFamily="34" charset="0"/>
                <a:sym typeface="Wingdings" panose="05000000000000000000" pitchFamily="2" charset="2"/>
              </a:rPr>
              <a:t>Stateless and stateful microservices</a:t>
            </a:r>
          </a:p>
          <a:p>
            <a:pPr defTabSz="950880">
              <a:lnSpc>
                <a:spcPct val="150000"/>
              </a:lnSpc>
              <a:spcBef>
                <a:spcPct val="0"/>
              </a:spcBef>
              <a:spcAft>
                <a:spcPts val="1224"/>
              </a:spcAft>
              <a:defRPr/>
            </a:pPr>
            <a:r>
              <a:rPr lang="en-US" sz="2400" dirty="0">
                <a:ln w="3175">
                  <a:noFill/>
                </a:ln>
                <a:solidFill>
                  <a:schemeClr val="bg1">
                    <a:lumMod val="65000"/>
                  </a:schemeClr>
                </a:solidFill>
                <a:latin typeface="Segoe UI" panose="020B0502040204020203" pitchFamily="34" charset="0"/>
                <a:cs typeface="Segoe UI" panose="020B0502040204020203" pitchFamily="34" charset="0"/>
                <a:sym typeface="Wingdings" panose="05000000000000000000" pitchFamily="2" charset="2"/>
              </a:rPr>
              <a:t>Service Fabric programming models</a:t>
            </a:r>
          </a:p>
          <a:p>
            <a:pPr>
              <a:lnSpc>
                <a:spcPct val="150000"/>
              </a:lnSpc>
            </a:pPr>
            <a:endParaRPr lang="en-GB" sz="2400" dirty="0">
              <a:solidFill>
                <a:schemeClr val="bg1">
                  <a:lumMod val="65000"/>
                </a:schemeClr>
              </a:solidFill>
            </a:endParaRPr>
          </a:p>
        </p:txBody>
      </p:sp>
      <p:pic>
        <p:nvPicPr>
          <p:cNvPr id="4" name="Graphic 3">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4930" y="122985"/>
            <a:ext cx="715963" cy="715963"/>
          </a:xfrm>
          <a:prstGeom prst="rect">
            <a:avLst/>
          </a:prstGeom>
        </p:spPr>
      </p:pic>
      <p:pic>
        <p:nvPicPr>
          <p:cNvPr id="6" name="Picture 5"/>
          <p:cNvPicPr>
            <a:picLocks noChangeAspect="1"/>
          </p:cNvPicPr>
          <p:nvPr/>
        </p:nvPicPr>
        <p:blipFill>
          <a:blip r:embed="rId4"/>
          <a:stretch>
            <a:fillRect/>
          </a:stretch>
        </p:blipFill>
        <p:spPr>
          <a:xfrm>
            <a:off x="5635812" y="2109683"/>
            <a:ext cx="6346007" cy="3238693"/>
          </a:xfrm>
          <a:prstGeom prst="rect">
            <a:avLst/>
          </a:prstGeom>
        </p:spPr>
      </p:pic>
    </p:spTree>
    <p:extLst>
      <p:ext uri="{BB962C8B-B14F-4D97-AF65-F5344CB8AC3E}">
        <p14:creationId xmlns:p14="http://schemas.microsoft.com/office/powerpoint/2010/main" val="38086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nodeType="withEffect">
                                  <p:stCondLst>
                                    <p:cond delay="50"/>
                                  </p:stCondLst>
                                  <p:childTnLst>
                                    <p:animMotion origin="layout" path="M -0.05552 0.00023 L -2.49936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276045"/>
            <a:ext cx="10515600" cy="1009346"/>
          </a:xfrm>
        </p:spPr>
        <p:txBody>
          <a:bodyPr/>
          <a:lstStyle/>
          <a:p>
            <a:pPr algn="ctr"/>
            <a:r>
              <a:rPr lang="en-GB" dirty="0">
                <a:solidFill>
                  <a:srgbClr val="00B0F0"/>
                </a:solidFill>
              </a:rPr>
              <a:t>Deploy containers everywhere in Azure</a:t>
            </a:r>
          </a:p>
        </p:txBody>
      </p:sp>
      <p:sp>
        <p:nvSpPr>
          <p:cNvPr id="71" name="Oval 70">
            <a:extLst/>
          </p:cNvPr>
          <p:cNvSpPr/>
          <p:nvPr/>
        </p:nvSpPr>
        <p:spPr bwMode="auto">
          <a:xfrm>
            <a:off x="6742996" y="2659062"/>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72" name="Group 71">
            <a:extLst/>
          </p:cNvPr>
          <p:cNvGrpSpPr/>
          <p:nvPr/>
        </p:nvGrpSpPr>
        <p:grpSpPr>
          <a:xfrm>
            <a:off x="956134" y="4254429"/>
            <a:ext cx="10397669" cy="602107"/>
            <a:chOff x="1007864" y="4800155"/>
            <a:chExt cx="10397669" cy="602107"/>
          </a:xfrm>
        </p:grpSpPr>
        <p:sp>
          <p:nvSpPr>
            <p:cNvPr id="73" name="Rectangle 72">
              <a:extLst/>
            </p:cNvPr>
            <p:cNvSpPr/>
            <p:nvPr/>
          </p:nvSpPr>
          <p:spPr bwMode="auto">
            <a:xfrm>
              <a:off x="8580437" y="4800155"/>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algn="ctr" defTabSz="932201">
                <a:defRPr/>
              </a:pPr>
              <a:r>
                <a:rPr lang="en-US" sz="2000" kern="0" dirty="0">
                  <a:solidFill>
                    <a:srgbClr val="00B0F0"/>
                  </a:solidFill>
                  <a:latin typeface="Segoe UI Semilight" panose="020B0402040204020203" pitchFamily="34" charset="0"/>
                  <a:cs typeface="Segoe UI Semilight" panose="020B0402040204020203" pitchFamily="34" charset="0"/>
                </a:rPr>
                <a:t>Batch</a:t>
              </a:r>
            </a:p>
          </p:txBody>
        </p:sp>
        <p:sp>
          <p:nvSpPr>
            <p:cNvPr id="74" name="Rectangle 73">
              <a:extLst/>
            </p:cNvPr>
            <p:cNvSpPr/>
            <p:nvPr/>
          </p:nvSpPr>
          <p:spPr bwMode="auto">
            <a:xfrm>
              <a:off x="3615041" y="480498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algn="ctr" defTabSz="932201">
                <a:defRPr/>
              </a:pPr>
              <a:r>
                <a:rPr lang="en-US" sz="2000" kern="0" dirty="0">
                  <a:solidFill>
                    <a:srgbClr val="00B0F0"/>
                  </a:solidFill>
                  <a:latin typeface="Segoe UI Semilight" panose="020B0402040204020203" pitchFamily="34" charset="0"/>
                  <a:cs typeface="Segoe UI Semilight" panose="020B0402040204020203" pitchFamily="34" charset="0"/>
                </a:rPr>
                <a:t>Service Fabric</a:t>
              </a:r>
            </a:p>
          </p:txBody>
        </p:sp>
        <p:sp>
          <p:nvSpPr>
            <p:cNvPr id="75" name="Rectangle 74">
              <a:extLst/>
            </p:cNvPr>
            <p:cNvSpPr/>
            <p:nvPr/>
          </p:nvSpPr>
          <p:spPr bwMode="auto">
            <a:xfrm>
              <a:off x="1007864" y="480498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algn="ctr" defTabSz="932201">
                <a:defRPr/>
              </a:pPr>
              <a:r>
                <a:rPr lang="en-US" sz="2000" kern="0" dirty="0">
                  <a:solidFill>
                    <a:srgbClr val="00B0F0"/>
                  </a:solidFill>
                  <a:latin typeface="Segoe UI Semilight" panose="020B0402040204020203" pitchFamily="34" charset="0"/>
                  <a:cs typeface="Segoe UI Semilight" panose="020B0402040204020203" pitchFamily="34" charset="0"/>
                </a:rPr>
                <a:t>Container Service</a:t>
              </a:r>
            </a:p>
          </p:txBody>
        </p:sp>
        <p:sp>
          <p:nvSpPr>
            <p:cNvPr id="76" name="Rectangle 75">
              <a:extLst/>
            </p:cNvPr>
            <p:cNvSpPr/>
            <p:nvPr/>
          </p:nvSpPr>
          <p:spPr bwMode="auto">
            <a:xfrm>
              <a:off x="6054348" y="4815640"/>
              <a:ext cx="2825096" cy="586622"/>
            </a:xfrm>
            <a:prstGeom prst="rect">
              <a:avLst/>
            </a:prstGeom>
            <a:noFill/>
            <a:ln w="635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01">
                <a:defRPr/>
              </a:pPr>
              <a:r>
                <a:rPr lang="en-US" sz="2000" kern="0" dirty="0">
                  <a:solidFill>
                    <a:srgbClr val="00B0F0"/>
                  </a:solidFill>
                  <a:latin typeface="Segoe UI Semilight" panose="020B0402040204020203" pitchFamily="34" charset="0"/>
                  <a:cs typeface="Segoe UI Semilight" panose="020B0402040204020203" pitchFamily="34" charset="0"/>
                </a:rPr>
                <a:t>Web Apps</a:t>
              </a:r>
            </a:p>
          </p:txBody>
        </p:sp>
      </p:grpSp>
      <p:sp>
        <p:nvSpPr>
          <p:cNvPr id="77" name="Oval 76">
            <a:extLst/>
          </p:cNvPr>
          <p:cNvSpPr/>
          <p:nvPr/>
        </p:nvSpPr>
        <p:spPr bwMode="auto">
          <a:xfrm>
            <a:off x="9266237" y="2659062"/>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78" name="Oval 77">
            <a:extLst/>
          </p:cNvPr>
          <p:cNvSpPr/>
          <p:nvPr/>
        </p:nvSpPr>
        <p:spPr bwMode="auto">
          <a:xfrm>
            <a:off x="1696512" y="2659062"/>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79" name="Oval 78">
            <a:extLst/>
          </p:cNvPr>
          <p:cNvSpPr/>
          <p:nvPr/>
        </p:nvSpPr>
        <p:spPr bwMode="auto">
          <a:xfrm>
            <a:off x="4219754" y="2659062"/>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80" name="TextBox 79">
            <a:extLst/>
          </p:cNvPr>
          <p:cNvSpPr txBox="1"/>
          <p:nvPr/>
        </p:nvSpPr>
        <p:spPr>
          <a:xfrm>
            <a:off x="1798112" y="4900672"/>
            <a:ext cx="1990792" cy="1114151"/>
          </a:xfrm>
          <a:prstGeom prst="rect">
            <a:avLst/>
          </a:prstGeom>
          <a:noFill/>
        </p:spPr>
        <p:txBody>
          <a:bodyPr wrap="square" lIns="182880" tIns="146304" rIns="182880" bIns="146304" rtlCol="0">
            <a:spAutoFit/>
          </a:bodyPr>
          <a:lstStyle/>
          <a:p>
            <a:pPr defTabSz="932742">
              <a:lnSpc>
                <a:spcPct val="90000"/>
              </a:lnSpc>
              <a:spcAft>
                <a:spcPts val="600"/>
              </a:spcAft>
            </a:pPr>
            <a:r>
              <a:rPr lang="en-US" sz="1600" dirty="0">
                <a:solidFill>
                  <a:srgbClr val="0070C0"/>
                </a:solidFill>
                <a:latin typeface="Segoe UI Semibold" panose="020B0702040204020203" pitchFamily="34" charset="0"/>
                <a:cs typeface="Segoe UI Semibold" panose="020B0702040204020203" pitchFamily="34" charset="0"/>
              </a:rPr>
              <a:t>Kubernetes</a:t>
            </a:r>
          </a:p>
          <a:p>
            <a:pPr defTabSz="932742">
              <a:lnSpc>
                <a:spcPct val="90000"/>
              </a:lnSpc>
              <a:spcAft>
                <a:spcPts val="600"/>
              </a:spcAft>
            </a:pPr>
            <a:r>
              <a:rPr lang="en-US" sz="1600" dirty="0" err="1">
                <a:solidFill>
                  <a:srgbClr val="0070C0"/>
                </a:solidFill>
                <a:latin typeface="Segoe UI Semibold" panose="020B0702040204020203" pitchFamily="34" charset="0"/>
                <a:cs typeface="Segoe UI Semibold" panose="020B0702040204020203" pitchFamily="34" charset="0"/>
              </a:rPr>
              <a:t>Mesos</a:t>
            </a:r>
            <a:r>
              <a:rPr lang="en-US" sz="1600" dirty="0">
                <a:solidFill>
                  <a:srgbClr val="0070C0"/>
                </a:solidFill>
                <a:latin typeface="Segoe UI Semibold" panose="020B0702040204020203" pitchFamily="34" charset="0"/>
                <a:cs typeface="Segoe UI Semibold" panose="020B0702040204020203" pitchFamily="34" charset="0"/>
              </a:rPr>
              <a:t> DC/OS</a:t>
            </a:r>
          </a:p>
          <a:p>
            <a:pPr defTabSz="932742">
              <a:lnSpc>
                <a:spcPct val="90000"/>
              </a:lnSpc>
              <a:spcAft>
                <a:spcPts val="600"/>
              </a:spcAft>
            </a:pPr>
            <a:r>
              <a:rPr lang="en-US" sz="1600" dirty="0">
                <a:solidFill>
                  <a:srgbClr val="0070C0"/>
                </a:solidFill>
                <a:latin typeface="Segoe UI Semibold" panose="020B0702040204020203" pitchFamily="34" charset="0"/>
                <a:cs typeface="Segoe UI Semibold" panose="020B0702040204020203" pitchFamily="34" charset="0"/>
              </a:rPr>
              <a:t>Docker Swarm</a:t>
            </a:r>
          </a:p>
        </p:txBody>
      </p:sp>
      <p:cxnSp>
        <p:nvCxnSpPr>
          <p:cNvPr id="81" name="Straight Connector 80">
            <a:extLst/>
          </p:cNvPr>
          <p:cNvCxnSpPr/>
          <p:nvPr/>
        </p:nvCxnSpPr>
        <p:spPr>
          <a:xfrm>
            <a:off x="1798112" y="4856536"/>
            <a:ext cx="0" cy="1066800"/>
          </a:xfrm>
          <a:prstGeom prst="line">
            <a:avLst/>
          </a:prstGeom>
          <a:noFill/>
          <a:ln w="9525" cap="flat" cmpd="sng" algn="ctr">
            <a:solidFill>
              <a:srgbClr val="FFFFFF"/>
            </a:solidFill>
            <a:prstDash val="solid"/>
            <a:headEnd type="none"/>
            <a:tailEnd type="none"/>
          </a:ln>
          <a:effectLst/>
        </p:spPr>
      </p:cxnSp>
      <p:pic>
        <p:nvPicPr>
          <p:cNvPr id="82" name="Graphic 81">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6443" y="2923814"/>
            <a:ext cx="901020" cy="901020"/>
          </a:xfrm>
          <a:prstGeom prst="rect">
            <a:avLst/>
          </a:prstGeom>
        </p:spPr>
      </p:pic>
      <p:pic>
        <p:nvPicPr>
          <p:cNvPr id="83" name="Graphic 82">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1756" y="2871186"/>
            <a:ext cx="973324" cy="973324"/>
          </a:xfrm>
          <a:prstGeom prst="rect">
            <a:avLst/>
          </a:prstGeom>
        </p:spPr>
      </p:pic>
      <p:pic>
        <p:nvPicPr>
          <p:cNvPr id="84" name="Graphic 83">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81" y="2765493"/>
            <a:ext cx="1217662" cy="1217662"/>
          </a:xfrm>
          <a:prstGeom prst="rect">
            <a:avLst/>
          </a:prstGeom>
        </p:spPr>
      </p:pic>
      <p:pic>
        <p:nvPicPr>
          <p:cNvPr id="85" name="Graphic 84">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76567" y="2880422"/>
            <a:ext cx="987804" cy="987804"/>
          </a:xfrm>
          <a:prstGeom prst="rect">
            <a:avLst/>
          </a:prstGeom>
        </p:spPr>
      </p:pic>
      <p:cxnSp>
        <p:nvCxnSpPr>
          <p:cNvPr id="86" name="Straight Connector 85">
            <a:extLst/>
          </p:cNvPr>
          <p:cNvCxnSpPr/>
          <p:nvPr/>
        </p:nvCxnSpPr>
        <p:spPr>
          <a:xfrm>
            <a:off x="1714707" y="4948023"/>
            <a:ext cx="0" cy="1066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0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par>
                          <p:cTn id="17" fill="hold">
                            <p:stCondLst>
                              <p:cond delay="700"/>
                            </p:stCondLst>
                            <p:childTnLst>
                              <p:par>
                                <p:cTn id="18" presetID="10" presetClass="entr" presetSubtype="0" fill="hold"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nodeType="withEffect">
                                  <p:stCondLst>
                                    <p:cond delay="15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10" presetClass="entr" presetSubtype="0" fill="hold" nodeType="withEffect">
                                  <p:stCondLst>
                                    <p:cond delay="200"/>
                                  </p:stCondLst>
                                  <p:childTnLst>
                                    <p:set>
                                      <p:cBhvr>
                                        <p:cTn id="25" dur="1" fill="hold">
                                          <p:stCondLst>
                                            <p:cond delay="0"/>
                                          </p:stCondLst>
                                        </p:cTn>
                                        <p:tgtEl>
                                          <p:spTgt spid="82"/>
                                        </p:tgtEl>
                                        <p:attrNameLst>
                                          <p:attrName>style.visibility</p:attrName>
                                        </p:attrNameLst>
                                      </p:cBhvr>
                                      <p:to>
                                        <p:strVal val="visible"/>
                                      </p:to>
                                    </p:set>
                                    <p:animEffect transition="in" filter="fade">
                                      <p:cBhvr>
                                        <p:cTn id="26" dur="500"/>
                                        <p:tgtEl>
                                          <p:spTgt spid="82"/>
                                        </p:tgtEl>
                                      </p:cBhvr>
                                    </p:animEffect>
                                  </p:childTnLst>
                                </p:cTn>
                              </p:par>
                              <p:par>
                                <p:cTn id="27" presetID="10" presetClass="entr" presetSubtype="0" fill="hold" nodeType="withEffect">
                                  <p:stCondLst>
                                    <p:cond delay="50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500"/>
                                        <p:tgtEl>
                                          <p:spTgt spid="72"/>
                                        </p:tgtEl>
                                      </p:cBhvr>
                                    </p:animEffect>
                                  </p:childTnLst>
                                </p:cTn>
                              </p:par>
                            </p:childTnLst>
                          </p:cTn>
                        </p:par>
                        <p:par>
                          <p:cTn id="30" fill="hold">
                            <p:stCondLst>
                              <p:cond delay="1700"/>
                            </p:stCondLst>
                            <p:childTnLst>
                              <p:par>
                                <p:cTn id="31" presetID="2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up)">
                                      <p:cBhvr>
                                        <p:cTn id="33" dur="500"/>
                                        <p:tgtEl>
                                          <p:spTgt spid="8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p:stCondLst>
                              <p:cond delay="2200"/>
                            </p:stCondLst>
                            <p:childTnLst>
                              <p:par>
                                <p:cTn id="38" presetID="22" presetClass="entr" presetSubtype="1" fill="hold" nodeType="after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up)">
                                      <p:cBhvr>
                                        <p:cTn id="4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7" grpId="0" animBg="1"/>
      <p:bldP spid="78" grpId="0" animBg="1"/>
      <p:bldP spid="79" grpId="0" animBg="1"/>
      <p:bldP spid="8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4001</TotalTime>
  <Words>1272</Words>
  <Application>Microsoft Office PowerPoint</Application>
  <PresentationFormat>Widescreen</PresentationFormat>
  <Paragraphs>279</Paragraphs>
  <Slides>19</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Arial</vt:lpstr>
      <vt:lpstr>Calibri</vt:lpstr>
      <vt:lpstr>Calibri Light</vt:lpstr>
      <vt:lpstr>Segoe UI</vt:lpstr>
      <vt:lpstr>Segoe UI Light</vt:lpstr>
      <vt:lpstr>Segoe UI Semibold</vt:lpstr>
      <vt:lpstr>Segoe UI Semilight</vt:lpstr>
      <vt:lpstr>Wingdings</vt:lpstr>
      <vt:lpstr>4_Office Theme</vt:lpstr>
      <vt:lpstr>think-cell Slide</vt:lpstr>
      <vt:lpstr>PowerPoint Presentation</vt:lpstr>
      <vt:lpstr>Microsoft Azure Locations</vt:lpstr>
      <vt:lpstr>Azure Portal</vt:lpstr>
      <vt:lpstr>PowerPoint Presentation</vt:lpstr>
      <vt:lpstr>Code</vt:lpstr>
      <vt:lpstr>Azure App Services Quickly create powerful cloud apps for web and mobile clients</vt:lpstr>
      <vt:lpstr>Azure Functions</vt:lpstr>
      <vt:lpstr>Service Fabric A Microservices Platform</vt:lpstr>
      <vt:lpstr>Deploy containers everywhere in Azure</vt:lpstr>
      <vt:lpstr>Data</vt:lpstr>
      <vt:lpstr>Azure Storage</vt:lpstr>
      <vt:lpstr>SQL Database</vt:lpstr>
      <vt:lpstr>Azure Cosmos DB</vt:lpstr>
      <vt:lpstr>Date Lake</vt:lpstr>
      <vt:lpstr>Power BI</vt:lpstr>
      <vt:lpstr>IoT</vt:lpstr>
      <vt:lpstr>IoT Hub Connect, monitor, and manage billions of IoT assets </vt:lpstr>
      <vt:lpstr>Azure Stream Analytics Real time event processing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Mullaghan</dc:creator>
  <cp:lastModifiedBy>David Gristwood</cp:lastModifiedBy>
  <cp:revision>179</cp:revision>
  <dcterms:created xsi:type="dcterms:W3CDTF">2013-11-05T16:58:19Z</dcterms:created>
  <dcterms:modified xsi:type="dcterms:W3CDTF">2017-06-01T08:49:41Z</dcterms:modified>
</cp:coreProperties>
</file>